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4"/>
  </p:notesMasterIdLst>
  <p:sldIdLst>
    <p:sldId id="256" r:id="rId5"/>
    <p:sldId id="294" r:id="rId6"/>
    <p:sldId id="280" r:id="rId7"/>
    <p:sldId id="257" r:id="rId8"/>
    <p:sldId id="272" r:id="rId9"/>
    <p:sldId id="273" r:id="rId10"/>
    <p:sldId id="274" r:id="rId11"/>
    <p:sldId id="275" r:id="rId12"/>
    <p:sldId id="293" r:id="rId13"/>
    <p:sldId id="278" r:id="rId14"/>
    <p:sldId id="281" r:id="rId15"/>
    <p:sldId id="282" r:id="rId16"/>
    <p:sldId id="284" r:id="rId17"/>
    <p:sldId id="286" r:id="rId18"/>
    <p:sldId id="316" r:id="rId19"/>
    <p:sldId id="313" r:id="rId20"/>
    <p:sldId id="315" r:id="rId21"/>
    <p:sldId id="290" r:id="rId22"/>
    <p:sldId id="292" r:id="rId23"/>
    <p:sldId id="319" r:id="rId24"/>
    <p:sldId id="310" r:id="rId25"/>
    <p:sldId id="307" r:id="rId26"/>
    <p:sldId id="296" r:id="rId27"/>
    <p:sldId id="297" r:id="rId28"/>
    <p:sldId id="298" r:id="rId29"/>
    <p:sldId id="299" r:id="rId30"/>
    <p:sldId id="301" r:id="rId31"/>
    <p:sldId id="300" r:id="rId32"/>
    <p:sldId id="306" r:id="rId33"/>
    <p:sldId id="318" r:id="rId34"/>
    <p:sldId id="308" r:id="rId35"/>
    <p:sldId id="309" r:id="rId36"/>
    <p:sldId id="304" r:id="rId37"/>
    <p:sldId id="317" r:id="rId38"/>
    <p:sldId id="305" r:id="rId39"/>
    <p:sldId id="295" r:id="rId40"/>
    <p:sldId id="289" r:id="rId41"/>
    <p:sldId id="314" r:id="rId42"/>
    <p:sldId id="312" r:id="rId43"/>
  </p:sldIdLst>
  <p:sldSz cx="18288000" cy="10287000"/>
  <p:notesSz cx="6858000" cy="9144000"/>
  <p:embeddedFontLst>
    <p:embeddedFont>
      <p:font typeface="Anton" pitchFamily="2" charset="0"/>
      <p:regular r:id="rId45"/>
    </p:embeddedFont>
    <p:embeddedFont>
      <p:font typeface="Poppins" panose="00000500000000000000" pitchFamily="2" charset="0"/>
      <p:regular r:id="rId46"/>
      <p:bold r:id="rId47"/>
      <p:italic r:id="rId48"/>
      <p:boldItalic r:id="rId49"/>
    </p:embeddedFont>
    <p:embeddedFont>
      <p:font typeface="Poppins Medium" panose="00000600000000000000" pitchFamily="2" charset="0"/>
      <p:regular r:id="rId50"/>
      <p:italic r:id="rId51"/>
    </p:embeddedFont>
    <p:embeddedFont>
      <p:font typeface="Poppins SemiBold" panose="00000700000000000000" pitchFamily="2" charset="0"/>
      <p:bold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31"/>
    <a:srgbClr val="F1F2F4"/>
    <a:srgbClr val="FFFFFF"/>
    <a:srgbClr val="DCDCDC"/>
    <a:srgbClr val="FFFFFE"/>
    <a:srgbClr val="1D31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948" autoAdjust="0"/>
  </p:normalViewPr>
  <p:slideViewPr>
    <p:cSldViewPr>
      <p:cViewPr>
        <p:scale>
          <a:sx n="33" d="100"/>
          <a:sy n="33" d="100"/>
        </p:scale>
        <p:origin x="2076" y="11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4C7B0-411E-4DC0-8899-110155E10479}" type="datetimeFigureOut">
              <a:rPr lang="en-US" smtClean="0"/>
              <a:t>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9B715-6B0D-4CBC-A9FA-0B6E7E162F75}" type="slidenum">
              <a:rPr lang="en-US" smtClean="0"/>
              <a:t>‹#›</a:t>
            </a:fld>
            <a:endParaRPr lang="en-US"/>
          </a:p>
        </p:txBody>
      </p:sp>
    </p:spTree>
    <p:extLst>
      <p:ext uri="{BB962C8B-B14F-4D97-AF65-F5344CB8AC3E}">
        <p14:creationId xmlns:p14="http://schemas.microsoft.com/office/powerpoint/2010/main" val="163451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42EB1-0DA5-0BC5-2972-D357361F2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8ED2A-FC22-C711-0B06-55F9A2C0E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8DA8FB-3533-C1B0-7658-86DAC000E0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06389A-9BDB-8D45-7EE3-CF966B2FFEEE}"/>
              </a:ext>
            </a:extLst>
          </p:cNvPr>
          <p:cNvSpPr>
            <a:spLocks noGrp="1"/>
          </p:cNvSpPr>
          <p:nvPr>
            <p:ph type="sldNum" sz="quarter" idx="5"/>
          </p:nvPr>
        </p:nvSpPr>
        <p:spPr/>
        <p:txBody>
          <a:bodyPr/>
          <a:lstStyle/>
          <a:p>
            <a:fld id="{3DF9B715-6B0D-4CBC-A9FA-0B6E7E162F75}" type="slidenum">
              <a:rPr lang="en-US" smtClean="0"/>
              <a:t>22</a:t>
            </a:fld>
            <a:endParaRPr lang="en-US"/>
          </a:p>
        </p:txBody>
      </p:sp>
    </p:spTree>
    <p:extLst>
      <p:ext uri="{BB962C8B-B14F-4D97-AF65-F5344CB8AC3E}">
        <p14:creationId xmlns:p14="http://schemas.microsoft.com/office/powerpoint/2010/main" val="3504312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F9B715-6B0D-4CBC-A9FA-0B6E7E162F75}" type="slidenum">
              <a:rPr lang="en-US" smtClean="0"/>
              <a:t>23</a:t>
            </a:fld>
            <a:endParaRPr lang="en-US"/>
          </a:p>
        </p:txBody>
      </p:sp>
    </p:spTree>
    <p:extLst>
      <p:ext uri="{BB962C8B-B14F-4D97-AF65-F5344CB8AC3E}">
        <p14:creationId xmlns:p14="http://schemas.microsoft.com/office/powerpoint/2010/main" val="337677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1CCD9-6CF2-F10D-32E0-36F5E70F4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B7500-0581-1293-2354-8D615A5F0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176D3-6E76-1079-68F4-34D792FE65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1BE9E7-D0F2-78A3-FC9C-E8556354E385}"/>
              </a:ext>
            </a:extLst>
          </p:cNvPr>
          <p:cNvSpPr>
            <a:spLocks noGrp="1"/>
          </p:cNvSpPr>
          <p:nvPr>
            <p:ph type="sldNum" sz="quarter" idx="5"/>
          </p:nvPr>
        </p:nvSpPr>
        <p:spPr/>
        <p:txBody>
          <a:bodyPr/>
          <a:lstStyle/>
          <a:p>
            <a:fld id="{3DF9B715-6B0D-4CBC-A9FA-0B6E7E162F75}" type="slidenum">
              <a:rPr lang="en-US" smtClean="0"/>
              <a:t>24</a:t>
            </a:fld>
            <a:endParaRPr lang="en-US"/>
          </a:p>
        </p:txBody>
      </p:sp>
    </p:spTree>
    <p:extLst>
      <p:ext uri="{BB962C8B-B14F-4D97-AF65-F5344CB8AC3E}">
        <p14:creationId xmlns:p14="http://schemas.microsoft.com/office/powerpoint/2010/main" val="188259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2B7A-4113-96AC-E278-EE09CABD3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824D6E-4FF5-F839-C261-DD6A165A0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3D327-55A0-32FE-E07E-3731EAEE6E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89E355-0306-630F-7FF5-1E2073B50B2D}"/>
              </a:ext>
            </a:extLst>
          </p:cNvPr>
          <p:cNvSpPr>
            <a:spLocks noGrp="1"/>
          </p:cNvSpPr>
          <p:nvPr>
            <p:ph type="sldNum" sz="quarter" idx="5"/>
          </p:nvPr>
        </p:nvSpPr>
        <p:spPr/>
        <p:txBody>
          <a:bodyPr/>
          <a:lstStyle/>
          <a:p>
            <a:fld id="{3DF9B715-6B0D-4CBC-A9FA-0B6E7E162F75}" type="slidenum">
              <a:rPr lang="en-US" smtClean="0"/>
              <a:t>25</a:t>
            </a:fld>
            <a:endParaRPr lang="en-US"/>
          </a:p>
        </p:txBody>
      </p:sp>
    </p:spTree>
    <p:extLst>
      <p:ext uri="{BB962C8B-B14F-4D97-AF65-F5344CB8AC3E}">
        <p14:creationId xmlns:p14="http://schemas.microsoft.com/office/powerpoint/2010/main" val="193790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CA14F-873F-7452-9765-12451BFBBA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3B105-0ADB-DF7B-10FC-5DF6A2F83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8F721-2105-5F61-D4C8-6E3DBB4833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86246F-6962-777B-DB30-8BB844836DFB}"/>
              </a:ext>
            </a:extLst>
          </p:cNvPr>
          <p:cNvSpPr>
            <a:spLocks noGrp="1"/>
          </p:cNvSpPr>
          <p:nvPr>
            <p:ph type="sldNum" sz="quarter" idx="5"/>
          </p:nvPr>
        </p:nvSpPr>
        <p:spPr/>
        <p:txBody>
          <a:bodyPr/>
          <a:lstStyle/>
          <a:p>
            <a:fld id="{3DF9B715-6B0D-4CBC-A9FA-0B6E7E162F75}" type="slidenum">
              <a:rPr lang="en-US" smtClean="0"/>
              <a:t>26</a:t>
            </a:fld>
            <a:endParaRPr lang="en-US"/>
          </a:p>
        </p:txBody>
      </p:sp>
    </p:spTree>
    <p:extLst>
      <p:ext uri="{BB962C8B-B14F-4D97-AF65-F5344CB8AC3E}">
        <p14:creationId xmlns:p14="http://schemas.microsoft.com/office/powerpoint/2010/main" val="1481485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FDC99-98B7-8969-3655-2710F89E8B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437E1-D22E-A4DD-B4D5-A1FF7ADFB2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F3609F-3C61-4780-1DF1-E93BCF65AD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2EF5FF-D772-919C-5483-2F9A544F2717}"/>
              </a:ext>
            </a:extLst>
          </p:cNvPr>
          <p:cNvSpPr>
            <a:spLocks noGrp="1"/>
          </p:cNvSpPr>
          <p:nvPr>
            <p:ph type="sldNum" sz="quarter" idx="5"/>
          </p:nvPr>
        </p:nvSpPr>
        <p:spPr/>
        <p:txBody>
          <a:bodyPr/>
          <a:lstStyle/>
          <a:p>
            <a:fld id="{3DF9B715-6B0D-4CBC-A9FA-0B6E7E162F75}" type="slidenum">
              <a:rPr lang="en-US" smtClean="0"/>
              <a:t>27</a:t>
            </a:fld>
            <a:endParaRPr lang="en-US"/>
          </a:p>
        </p:txBody>
      </p:sp>
    </p:spTree>
    <p:extLst>
      <p:ext uri="{BB962C8B-B14F-4D97-AF65-F5344CB8AC3E}">
        <p14:creationId xmlns:p14="http://schemas.microsoft.com/office/powerpoint/2010/main" val="3555744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7747A-CD28-ABD2-7576-E5109897A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FA0FA-EDDB-5526-5CD6-7ECA136C7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4BA68-32EC-87D6-E602-BD41ABF8A5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6E2092-A102-34DE-3760-B85A7B6DE10C}"/>
              </a:ext>
            </a:extLst>
          </p:cNvPr>
          <p:cNvSpPr>
            <a:spLocks noGrp="1"/>
          </p:cNvSpPr>
          <p:nvPr>
            <p:ph type="sldNum" sz="quarter" idx="5"/>
          </p:nvPr>
        </p:nvSpPr>
        <p:spPr/>
        <p:txBody>
          <a:bodyPr/>
          <a:lstStyle/>
          <a:p>
            <a:fld id="{3DF9B715-6B0D-4CBC-A9FA-0B6E7E162F75}" type="slidenum">
              <a:rPr lang="en-US" smtClean="0"/>
              <a:t>28</a:t>
            </a:fld>
            <a:endParaRPr lang="en-US"/>
          </a:p>
        </p:txBody>
      </p:sp>
    </p:spTree>
    <p:extLst>
      <p:ext uri="{BB962C8B-B14F-4D97-AF65-F5344CB8AC3E}">
        <p14:creationId xmlns:p14="http://schemas.microsoft.com/office/powerpoint/2010/main" val="479713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sv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2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5.svg"/><Relationship Id="rId9" Type="http://schemas.openxmlformats.org/officeDocument/2006/relationships/image" Target="../media/image30.sv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6.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5.svg"/><Relationship Id="rId9" Type="http://schemas.openxmlformats.org/officeDocument/2006/relationships/image" Target="../media/image35.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6.png"/><Relationship Id="rId9" Type="http://schemas.openxmlformats.org/officeDocument/2006/relationships/image" Target="../media/image50.sv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50.svg"/><Relationship Id="rId4" Type="http://schemas.openxmlformats.org/officeDocument/2006/relationships/image" Target="../media/image51.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50.svg"/><Relationship Id="rId4" Type="http://schemas.openxmlformats.org/officeDocument/2006/relationships/image" Target="../media/image52.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50.svg"/><Relationship Id="rId4" Type="http://schemas.openxmlformats.org/officeDocument/2006/relationships/image" Target="../media/image54.pn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5.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6.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slideLayout" Target="../slideLayouts/slideLayout7.xml"/><Relationship Id="rId7" Type="http://schemas.openxmlformats.org/officeDocument/2006/relationships/image" Target="../media/image49.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4.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sv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3.png"/><Relationship Id="rId5" Type="http://schemas.openxmlformats.org/officeDocument/2006/relationships/image" Target="../media/image24.png"/><Relationship Id="rId10" Type="http://schemas.openxmlformats.org/officeDocument/2006/relationships/image" Target="../media/image41.png"/><Relationship Id="rId4" Type="http://schemas.openxmlformats.org/officeDocument/2006/relationships/image" Target="../media/image5.svg"/><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2.png"/><Relationship Id="rId4" Type="http://schemas.openxmlformats.org/officeDocument/2006/relationships/image" Target="../media/image5.sv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66" b="-3666"/>
            </a:stretch>
          </a:blipFill>
        </p:spPr>
        <p:txBody>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BC5A5307-CFF0-4786-A042-B0CFCBDE34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31000" y="535326"/>
            <a:ext cx="7711777" cy="9789774"/>
          </a:xfrm>
          <a:prstGeom prst="rect">
            <a:avLst/>
          </a:prstGeom>
        </p:spPr>
      </p:pic>
      <p:grpSp>
        <p:nvGrpSpPr>
          <p:cNvPr id="4" name="Group 3">
            <a:extLst>
              <a:ext uri="{FF2B5EF4-FFF2-40B4-BE49-F238E27FC236}">
                <a16:creationId xmlns:a16="http://schemas.microsoft.com/office/drawing/2014/main" id="{C0C5B221-50BE-1CE7-4336-538CB5EDA136}"/>
              </a:ext>
            </a:extLst>
          </p:cNvPr>
          <p:cNvGrpSpPr/>
          <p:nvPr/>
        </p:nvGrpSpPr>
        <p:grpSpPr>
          <a:xfrm>
            <a:off x="-1295400" y="10550293"/>
            <a:ext cx="21145500" cy="9452207"/>
            <a:chOff x="-1219200" y="8340493"/>
            <a:chExt cx="21145500" cy="9452207"/>
          </a:xfrm>
        </p:grpSpPr>
        <p:sp>
          <p:nvSpPr>
            <p:cNvPr id="5" name="Oval 4">
              <a:extLst>
                <a:ext uri="{FF2B5EF4-FFF2-40B4-BE49-F238E27FC236}">
                  <a16:creationId xmlns:a16="http://schemas.microsoft.com/office/drawing/2014/main" id="{08C1930D-0849-D96E-597D-A96076451893}"/>
                </a:ext>
              </a:extLst>
            </p:cNvPr>
            <p:cNvSpPr/>
            <p:nvPr/>
          </p:nvSpPr>
          <p:spPr>
            <a:xfrm>
              <a:off x="-1219200" y="8340493"/>
              <a:ext cx="20802600" cy="7775807"/>
            </a:xfrm>
            <a:prstGeom prst="ellipse">
              <a:avLst/>
            </a:prstGeom>
            <a:solidFill>
              <a:srgbClr val="1D314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2">
              <a:extLst>
                <a:ext uri="{FF2B5EF4-FFF2-40B4-BE49-F238E27FC236}">
                  <a16:creationId xmlns:a16="http://schemas.microsoft.com/office/drawing/2014/main" id="{9D81D054-591A-56A1-026B-B04DB145D2A0}"/>
                </a:ext>
              </a:extLst>
            </p:cNvPr>
            <p:cNvSpPr/>
            <p:nvPr/>
          </p:nvSpPr>
          <p:spPr>
            <a:xfrm>
              <a:off x="-1219200" y="8503019"/>
              <a:ext cx="21145500" cy="928968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80000"/>
              </a:blip>
              <a:stretch>
                <a:fillRect t="-38296" b="-38296"/>
              </a:stretch>
            </a:blipFill>
          </p:spPr>
          <p:txBody>
            <a:bodyPr/>
            <a:lstStyle/>
            <a:p>
              <a:endParaRPr lang="en-US"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AB4BAB60-648F-47D5-960B-3E4CE8A38442}"/>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D42647B5-C586-E8E3-9F62-89F9C5E3642A}"/>
              </a:ext>
            </a:extLst>
          </p:cNvPr>
          <p:cNvSpPr txBox="1"/>
          <p:nvPr/>
        </p:nvSpPr>
        <p:spPr>
          <a:xfrm>
            <a:off x="1302406" y="1539602"/>
            <a:ext cx="5707994"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Introduction</a:t>
            </a:r>
            <a:endParaRPr lang="en-US" sz="4800" dirty="0">
              <a:solidFill>
                <a:srgbClr val="FF7E31"/>
              </a:solidFill>
              <a:latin typeface="Poppins Medium"/>
            </a:endParaRPr>
          </a:p>
        </p:txBody>
      </p:sp>
      <p:sp>
        <p:nvSpPr>
          <p:cNvPr id="15" name="TextBox 15">
            <a:extLst>
              <a:ext uri="{FF2B5EF4-FFF2-40B4-BE49-F238E27FC236}">
                <a16:creationId xmlns:a16="http://schemas.microsoft.com/office/drawing/2014/main" id="{EDE6D616-EFAE-AF9C-E5BF-8A7E688FF439}"/>
              </a:ext>
            </a:extLst>
          </p:cNvPr>
          <p:cNvSpPr txBox="1"/>
          <p:nvPr/>
        </p:nvSpPr>
        <p:spPr>
          <a:xfrm>
            <a:off x="1592509" y="2737627"/>
            <a:ext cx="9783206" cy="3271665"/>
          </a:xfrm>
          <a:prstGeom prst="rect">
            <a:avLst/>
          </a:prstGeom>
        </p:spPr>
        <p:txBody>
          <a:bodyPr wrap="square" lIns="0" tIns="0" rIns="0" bIns="0" rtlCol="0" anchor="t">
            <a:spAutoFit/>
          </a:bodyPr>
          <a:lstStyle/>
          <a:p>
            <a:pPr>
              <a:lnSpc>
                <a:spcPct val="150000"/>
              </a:lnSpc>
              <a:spcBef>
                <a:spcPct val="0"/>
              </a:spcBef>
            </a:pPr>
            <a:r>
              <a:rPr lang="en-US" sz="2400" dirty="0">
                <a:solidFill>
                  <a:srgbClr val="1D3149"/>
                </a:solidFill>
                <a:latin typeface="Poppins SemiBold" panose="020B0502040204020203" pitchFamily="2" charset="0"/>
                <a:cs typeface="Poppins SemiBold" panose="020B0502040204020203" pitchFamily="2" charset="0"/>
              </a:rPr>
              <a:t>Online learning became essential during the COVID-19 pandemic, but not all educational institutions in Egypt had adequate solutions for it. This presentation will examine the gap in the market for online learning frameworks and propose a cost-effective and user-friendly approach that suits the current and future generations.</a:t>
            </a:r>
          </a:p>
        </p:txBody>
      </p:sp>
      <p:sp>
        <p:nvSpPr>
          <p:cNvPr id="16" name="TextBox 16">
            <a:extLst>
              <a:ext uri="{FF2B5EF4-FFF2-40B4-BE49-F238E27FC236}">
                <a16:creationId xmlns:a16="http://schemas.microsoft.com/office/drawing/2014/main" id="{42021BB9-C338-3E49-D96A-4FD74AC3229C}"/>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04</a:t>
            </a:r>
          </a:p>
        </p:txBody>
      </p:sp>
      <p:pic>
        <p:nvPicPr>
          <p:cNvPr id="18" name="Picture 17" descr="A blue and orange logo&#10;&#10;Description automatically generated">
            <a:extLst>
              <a:ext uri="{FF2B5EF4-FFF2-40B4-BE49-F238E27FC236}">
                <a16:creationId xmlns:a16="http://schemas.microsoft.com/office/drawing/2014/main" id="{1BF60385-7BA2-3240-DF77-3A6930AB2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2E5ED371-DD6B-E7A0-2DC4-31C2F89418F9}"/>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963ADC6B-3B0D-8A04-2BD8-1FDD960A34CF}"/>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46E3AECA-DFCF-A13A-D749-9846AE6BB7D4}"/>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B7959A7B-8BD9-D4EC-5DB3-16069D40AEBD}"/>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23" name="Picture 22" descr="A person sitting on a couch with a computer&#10;&#10;Description automatically generated">
            <a:extLst>
              <a:ext uri="{FF2B5EF4-FFF2-40B4-BE49-F238E27FC236}">
                <a16:creationId xmlns:a16="http://schemas.microsoft.com/office/drawing/2014/main" id="{6DC62FB8-90FF-BEDF-BE2B-78BF39C0AB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39600" y="4450803"/>
            <a:ext cx="5327985" cy="5327985"/>
          </a:xfrm>
          <a:prstGeom prst="rect">
            <a:avLst/>
          </a:prstGeom>
        </p:spPr>
      </p:pic>
    </p:spTree>
    <p:extLst>
      <p:ext uri="{BB962C8B-B14F-4D97-AF65-F5344CB8AC3E}">
        <p14:creationId xmlns:p14="http://schemas.microsoft.com/office/powerpoint/2010/main" val="15450744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FD55C550-A53E-3AF1-B322-B8E83DF10891}"/>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C4FF1260-3184-8A9A-7E62-6166F4F19CCD}"/>
              </a:ext>
            </a:extLst>
          </p:cNvPr>
          <p:cNvSpPr txBox="1"/>
          <p:nvPr/>
        </p:nvSpPr>
        <p:spPr>
          <a:xfrm>
            <a:off x="1302406" y="1539602"/>
            <a:ext cx="5707994"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Problem</a:t>
            </a:r>
            <a:endParaRPr lang="en-US" sz="4800" dirty="0">
              <a:solidFill>
                <a:srgbClr val="FF7E31"/>
              </a:solidFill>
              <a:latin typeface="Poppins Medium"/>
            </a:endParaRPr>
          </a:p>
        </p:txBody>
      </p:sp>
      <p:sp>
        <p:nvSpPr>
          <p:cNvPr id="15" name="TextBox 15">
            <a:extLst>
              <a:ext uri="{FF2B5EF4-FFF2-40B4-BE49-F238E27FC236}">
                <a16:creationId xmlns:a16="http://schemas.microsoft.com/office/drawing/2014/main" id="{A5C1B446-B98F-5547-C7DC-3654E8433F89}"/>
              </a:ext>
            </a:extLst>
          </p:cNvPr>
          <p:cNvSpPr txBox="1"/>
          <p:nvPr/>
        </p:nvSpPr>
        <p:spPr>
          <a:xfrm>
            <a:off x="1592509" y="2737627"/>
            <a:ext cx="9783206" cy="3733330"/>
          </a:xfrm>
          <a:prstGeom prst="rect">
            <a:avLst/>
          </a:prstGeom>
        </p:spPr>
        <p:txBody>
          <a:bodyPr wrap="square" lIns="0" tIns="0" rIns="0" bIns="0" rtlCol="0" anchor="t">
            <a:spAutoFit/>
          </a:bodyPr>
          <a:lstStyle/>
          <a:p>
            <a:pPr marL="342900" indent="-342900">
              <a:lnSpc>
                <a:spcPct val="150000"/>
              </a:lnSpc>
              <a:spcBef>
                <a:spcPts val="600"/>
              </a:spcBef>
              <a:spcAft>
                <a:spcPts val="1200"/>
              </a:spcAft>
              <a:buClr>
                <a:srgbClr val="FF7E31"/>
              </a:buClr>
              <a:buSzPct val="120000"/>
              <a:buFont typeface="Arial" panose="020B0604020202020204" pitchFamily="34" charset="0"/>
              <a:buChar char="•"/>
            </a:pPr>
            <a:r>
              <a:rPr lang="en-US" sz="2400" dirty="0">
                <a:solidFill>
                  <a:srgbClr val="1D3149"/>
                </a:solidFill>
                <a:latin typeface="Poppins SemiBold" panose="020B0502040204020203" pitchFamily="2" charset="0"/>
                <a:cs typeface="Poppins SemiBold" panose="020B0502040204020203" pitchFamily="2" charset="0"/>
              </a:rPr>
              <a:t>The COVID-19 outbreak exposed a gap in the Egyptian market of education for online teaching services.</a:t>
            </a:r>
          </a:p>
          <a:p>
            <a:pPr marL="342900" indent="-342900">
              <a:lnSpc>
                <a:spcPct val="150000"/>
              </a:lnSpc>
              <a:spcBef>
                <a:spcPts val="600"/>
              </a:spcBef>
              <a:spcAft>
                <a:spcPts val="1200"/>
              </a:spcAft>
              <a:buClr>
                <a:srgbClr val="FF7E31"/>
              </a:buClr>
              <a:buSzPct val="120000"/>
              <a:buFont typeface="Arial" panose="020B0604020202020204" pitchFamily="34" charset="0"/>
              <a:buChar char="•"/>
            </a:pPr>
            <a:r>
              <a:rPr lang="en-US" sz="2400" dirty="0">
                <a:solidFill>
                  <a:srgbClr val="1D3149"/>
                </a:solidFill>
                <a:latin typeface="Poppins SemiBold" panose="020B0502040204020203" pitchFamily="2" charset="0"/>
                <a:cs typeface="Poppins SemiBold" panose="020B0502040204020203" pitchFamily="2" charset="0"/>
              </a:rPr>
              <a:t>Small institutions developed their own systems, while large institutions bought professional ones.</a:t>
            </a:r>
          </a:p>
          <a:p>
            <a:pPr marL="342900" indent="-342900">
              <a:lnSpc>
                <a:spcPct val="150000"/>
              </a:lnSpc>
              <a:spcBef>
                <a:spcPts val="600"/>
              </a:spcBef>
              <a:spcAft>
                <a:spcPts val="1200"/>
              </a:spcAft>
              <a:buClr>
                <a:srgbClr val="FF7E31"/>
              </a:buClr>
              <a:buSzPct val="120000"/>
              <a:buFont typeface="Arial" panose="020B0604020202020204" pitchFamily="34" charset="0"/>
              <a:buChar char="•"/>
            </a:pPr>
            <a:r>
              <a:rPr lang="en-US" sz="2400" dirty="0">
                <a:solidFill>
                  <a:srgbClr val="1D3149"/>
                </a:solidFill>
                <a:latin typeface="Poppins SemiBold" panose="020B0502040204020203" pitchFamily="2" charset="0"/>
                <a:cs typeface="Poppins SemiBold" panose="020B0502040204020203" pitchFamily="2" charset="0"/>
              </a:rPr>
              <a:t>Four years later, there is still no affordable and efficient solution for this gap.</a:t>
            </a:r>
          </a:p>
        </p:txBody>
      </p:sp>
      <p:sp>
        <p:nvSpPr>
          <p:cNvPr id="16" name="TextBox 16">
            <a:extLst>
              <a:ext uri="{FF2B5EF4-FFF2-40B4-BE49-F238E27FC236}">
                <a16:creationId xmlns:a16="http://schemas.microsoft.com/office/drawing/2014/main" id="{E3E854C6-506C-5A8D-ED0A-81D2677FB9F5}"/>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05</a:t>
            </a:r>
          </a:p>
        </p:txBody>
      </p:sp>
      <p:pic>
        <p:nvPicPr>
          <p:cNvPr id="18" name="Picture 17" descr="A blue and orange logo&#10;&#10;Description automatically generated">
            <a:extLst>
              <a:ext uri="{FF2B5EF4-FFF2-40B4-BE49-F238E27FC236}">
                <a16:creationId xmlns:a16="http://schemas.microsoft.com/office/drawing/2014/main" id="{5962BCA7-2CA7-5EC2-2E6A-373667B171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F536763D-D52F-765D-4FE3-7C9D2E4F116D}"/>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078950A3-30EA-D714-D77A-6784083FB1BE}"/>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9A85A239-D0C8-836A-D221-309EE98A9950}"/>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4AEA90DA-9ADA-0631-D9FA-03DF1FCD5BFC}"/>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23" name="Picture 22">
            <a:extLst>
              <a:ext uri="{FF2B5EF4-FFF2-40B4-BE49-F238E27FC236}">
                <a16:creationId xmlns:a16="http://schemas.microsoft.com/office/drawing/2014/main" id="{594CA4FB-6D7B-99CF-AC1A-0295EB04349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75716" y="3786919"/>
            <a:ext cx="5991870" cy="5991870"/>
          </a:xfrm>
          <a:prstGeom prst="rect">
            <a:avLst/>
          </a:prstGeom>
        </p:spPr>
      </p:pic>
    </p:spTree>
    <p:extLst>
      <p:ext uri="{BB962C8B-B14F-4D97-AF65-F5344CB8AC3E}">
        <p14:creationId xmlns:p14="http://schemas.microsoft.com/office/powerpoint/2010/main" val="144923633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27E75B7A-5F49-02D6-C2B3-667854D5892B}"/>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F4C4CA6F-8C02-16C8-FA1D-3FBB866F1D54}"/>
              </a:ext>
            </a:extLst>
          </p:cNvPr>
          <p:cNvSpPr txBox="1"/>
          <p:nvPr/>
        </p:nvSpPr>
        <p:spPr>
          <a:xfrm>
            <a:off x="1302406" y="1539602"/>
            <a:ext cx="5707994"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Motivation</a:t>
            </a:r>
            <a:endParaRPr lang="en-US" sz="4800" dirty="0">
              <a:solidFill>
                <a:srgbClr val="FF7E31"/>
              </a:solidFill>
              <a:latin typeface="Poppins Medium"/>
            </a:endParaRPr>
          </a:p>
        </p:txBody>
      </p:sp>
      <p:sp>
        <p:nvSpPr>
          <p:cNvPr id="15" name="TextBox 15">
            <a:extLst>
              <a:ext uri="{FF2B5EF4-FFF2-40B4-BE49-F238E27FC236}">
                <a16:creationId xmlns:a16="http://schemas.microsoft.com/office/drawing/2014/main" id="{45A7ADFC-B33E-844C-0B3A-6B0D2BBE9C1E}"/>
              </a:ext>
            </a:extLst>
          </p:cNvPr>
          <p:cNvSpPr txBox="1"/>
          <p:nvPr/>
        </p:nvSpPr>
        <p:spPr>
          <a:xfrm>
            <a:off x="1592509" y="2737627"/>
            <a:ext cx="9783206" cy="2948499"/>
          </a:xfrm>
          <a:prstGeom prst="rect">
            <a:avLst/>
          </a:prstGeom>
        </p:spPr>
        <p:txBody>
          <a:bodyPr wrap="square" lIns="0" tIns="0" rIns="0" bIns="0" rtlCol="0" anchor="t">
            <a:spAutoFit/>
          </a:bodyPr>
          <a:lstStyle/>
          <a:p>
            <a:pPr marL="342900" indent="-342900">
              <a:lnSpc>
                <a:spcPct val="150000"/>
              </a:lnSpc>
              <a:spcBef>
                <a:spcPts val="600"/>
              </a:spcBef>
              <a:spcAft>
                <a:spcPts val="1200"/>
              </a:spcAft>
              <a:buClr>
                <a:srgbClr val="FF7E31"/>
              </a:buClr>
              <a:buSzPct val="120000"/>
              <a:buFont typeface="Arial" panose="020B0604020202020204" pitchFamily="34" charset="0"/>
              <a:buChar char="•"/>
            </a:pPr>
            <a:r>
              <a:rPr lang="en-US" sz="2400" dirty="0">
                <a:solidFill>
                  <a:srgbClr val="1D3149"/>
                </a:solidFill>
                <a:latin typeface="Poppins SemiBold" panose="020B0502040204020203" pitchFamily="2" charset="0"/>
                <a:cs typeface="Poppins SemiBold" panose="020B0502040204020203" pitchFamily="2" charset="0"/>
              </a:rPr>
              <a:t>We aim to create an LMS platform that is tailored to the Egyptian educational context and needs.</a:t>
            </a:r>
          </a:p>
          <a:p>
            <a:pPr marL="342900" indent="-342900">
              <a:lnSpc>
                <a:spcPct val="150000"/>
              </a:lnSpc>
              <a:spcBef>
                <a:spcPts val="600"/>
              </a:spcBef>
              <a:spcAft>
                <a:spcPts val="1200"/>
              </a:spcAft>
              <a:buClr>
                <a:srgbClr val="FF7E31"/>
              </a:buClr>
              <a:buSzPct val="120000"/>
              <a:buFont typeface="Arial" panose="020B0604020202020204" pitchFamily="34" charset="0"/>
              <a:buChar char="•"/>
            </a:pPr>
            <a:r>
              <a:rPr lang="en-US" sz="2400" dirty="0">
                <a:solidFill>
                  <a:srgbClr val="1D3149"/>
                </a:solidFill>
                <a:latin typeface="Poppins SemiBold" panose="020B0502040204020203" pitchFamily="2" charset="0"/>
                <a:cs typeface="Poppins SemiBold" panose="020B0502040204020203" pitchFamily="2" charset="0"/>
              </a:rPr>
              <a:t>Our platform will enable students, teachers, and System Admins to perform their tasks effectively and efficiently, while saving resources and increasing accessibility.</a:t>
            </a:r>
          </a:p>
        </p:txBody>
      </p:sp>
      <p:sp>
        <p:nvSpPr>
          <p:cNvPr id="16" name="TextBox 16">
            <a:extLst>
              <a:ext uri="{FF2B5EF4-FFF2-40B4-BE49-F238E27FC236}">
                <a16:creationId xmlns:a16="http://schemas.microsoft.com/office/drawing/2014/main" id="{1E42CCC7-FCB6-3D27-176C-AF9AFB4EC8CA}"/>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06</a:t>
            </a:r>
          </a:p>
        </p:txBody>
      </p:sp>
      <p:pic>
        <p:nvPicPr>
          <p:cNvPr id="18" name="Picture 17" descr="A blue and orange logo&#10;&#10;Description automatically generated">
            <a:extLst>
              <a:ext uri="{FF2B5EF4-FFF2-40B4-BE49-F238E27FC236}">
                <a16:creationId xmlns:a16="http://schemas.microsoft.com/office/drawing/2014/main" id="{05FE830F-029D-3741-3372-DEF7054B0B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6185BB2F-9300-4AEF-BAB2-8A95DC03D7D3}"/>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C83AD746-11A1-F6D7-DA77-F1D9F1B53174}"/>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1E20E2E4-8774-D026-FCED-CB473DBD6390}"/>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091286EF-633F-AA7E-FB08-7CA7FA6AB0B0}"/>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23" name="Picture 22">
            <a:extLst>
              <a:ext uri="{FF2B5EF4-FFF2-40B4-BE49-F238E27FC236}">
                <a16:creationId xmlns:a16="http://schemas.microsoft.com/office/drawing/2014/main" id="{2FC8A54C-FBE5-0264-FF58-63049EC550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131216" y="3460205"/>
            <a:ext cx="6318584" cy="6318584"/>
          </a:xfrm>
          <a:prstGeom prst="rect">
            <a:avLst/>
          </a:prstGeom>
        </p:spPr>
      </p:pic>
    </p:spTree>
    <p:extLst>
      <p:ext uri="{BB962C8B-B14F-4D97-AF65-F5344CB8AC3E}">
        <p14:creationId xmlns:p14="http://schemas.microsoft.com/office/powerpoint/2010/main" val="31008907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000ECE0B-FF9E-EAE7-C10C-C6EAE4D07396}"/>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3F97539D-F992-04BC-0B37-4EAF27C5A691}"/>
              </a:ext>
            </a:extLst>
          </p:cNvPr>
          <p:cNvSpPr txBox="1"/>
          <p:nvPr/>
        </p:nvSpPr>
        <p:spPr>
          <a:xfrm>
            <a:off x="1302405" y="1539602"/>
            <a:ext cx="9517995"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Competitor Analysis</a:t>
            </a:r>
          </a:p>
        </p:txBody>
      </p:sp>
      <p:sp>
        <p:nvSpPr>
          <p:cNvPr id="15" name="TextBox 15">
            <a:extLst>
              <a:ext uri="{FF2B5EF4-FFF2-40B4-BE49-F238E27FC236}">
                <a16:creationId xmlns:a16="http://schemas.microsoft.com/office/drawing/2014/main" id="{94360009-495F-8525-9715-9E437CAF90AE}"/>
              </a:ext>
            </a:extLst>
          </p:cNvPr>
          <p:cNvSpPr txBox="1"/>
          <p:nvPr/>
        </p:nvSpPr>
        <p:spPr>
          <a:xfrm>
            <a:off x="1592508" y="2737627"/>
            <a:ext cx="10599491" cy="2524281"/>
          </a:xfrm>
          <a:prstGeom prst="rect">
            <a:avLst/>
          </a:prstGeom>
        </p:spPr>
        <p:txBody>
          <a:bodyPr wrap="square" lIns="0" tIns="0" rIns="0" bIns="0" rtlCol="0" anchor="t">
            <a:spAutoFit/>
          </a:bodyPr>
          <a:lstStyle/>
          <a:p>
            <a:pPr>
              <a:lnSpc>
                <a:spcPct val="150000"/>
              </a:lnSpc>
              <a:spcBef>
                <a:spcPct val="0"/>
              </a:spcBef>
            </a:pPr>
            <a:r>
              <a:rPr lang="en-US" sz="2800" dirty="0">
                <a:solidFill>
                  <a:srgbClr val="1D3149"/>
                </a:solidFill>
                <a:latin typeface="Poppins SemiBold" panose="020B0502040204020203" pitchFamily="2" charset="0"/>
                <a:cs typeface="Poppins SemiBold" panose="020B0502040204020203" pitchFamily="2" charset="0"/>
              </a:rPr>
              <a:t>We analyzed existing solutions such as blackboard and google classroom, and found that they have strengths and weaknesses, but none of them are suitable for Egyptian users.</a:t>
            </a:r>
          </a:p>
        </p:txBody>
      </p:sp>
      <p:sp>
        <p:nvSpPr>
          <p:cNvPr id="16" name="TextBox 16">
            <a:extLst>
              <a:ext uri="{FF2B5EF4-FFF2-40B4-BE49-F238E27FC236}">
                <a16:creationId xmlns:a16="http://schemas.microsoft.com/office/drawing/2014/main" id="{2E89E936-C179-3137-047B-705A2D311997}"/>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07</a:t>
            </a:r>
          </a:p>
        </p:txBody>
      </p:sp>
      <p:pic>
        <p:nvPicPr>
          <p:cNvPr id="18" name="Picture 17" descr="A blue and orange logo&#10;&#10;Description automatically generated">
            <a:extLst>
              <a:ext uri="{FF2B5EF4-FFF2-40B4-BE49-F238E27FC236}">
                <a16:creationId xmlns:a16="http://schemas.microsoft.com/office/drawing/2014/main" id="{B8E31F07-6ED8-1FA9-A82C-66E77D4A54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0446C499-DABB-5A0B-6180-333216BE1730}"/>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B6E784A8-B0E5-E34D-B13C-275AAA1D72FD}"/>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1C232BAA-4A7C-5AAF-5F5F-3BC98BB95636}"/>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1A161437-3F7A-9A92-A103-EC23482D3CF9}"/>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23" name="Picture 22">
            <a:extLst>
              <a:ext uri="{FF2B5EF4-FFF2-40B4-BE49-F238E27FC236}">
                <a16:creationId xmlns:a16="http://schemas.microsoft.com/office/drawing/2014/main" id="{29A01F4A-3DA3-0BF3-E80B-2BBAB6C132D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375714" y="3704703"/>
            <a:ext cx="6074085" cy="6074085"/>
          </a:xfrm>
          <a:prstGeom prst="rect">
            <a:avLst/>
          </a:prstGeom>
        </p:spPr>
      </p:pic>
    </p:spTree>
    <p:extLst>
      <p:ext uri="{BB962C8B-B14F-4D97-AF65-F5344CB8AC3E}">
        <p14:creationId xmlns:p14="http://schemas.microsoft.com/office/powerpoint/2010/main" val="424219760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39B1575A-19FF-12F5-5C9D-CAF90ABC2D04}"/>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578636A2-8286-1862-B515-69F75F21877C}"/>
              </a:ext>
            </a:extLst>
          </p:cNvPr>
          <p:cNvSpPr txBox="1"/>
          <p:nvPr/>
        </p:nvSpPr>
        <p:spPr>
          <a:xfrm>
            <a:off x="1302406" y="723900"/>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Blackboard Learn</a:t>
            </a:r>
          </a:p>
        </p:txBody>
      </p:sp>
      <p:sp>
        <p:nvSpPr>
          <p:cNvPr id="15" name="TextBox 15">
            <a:extLst>
              <a:ext uri="{FF2B5EF4-FFF2-40B4-BE49-F238E27FC236}">
                <a16:creationId xmlns:a16="http://schemas.microsoft.com/office/drawing/2014/main" id="{8FB41B80-44F1-BADE-12FF-1FBB5E1A766C}"/>
              </a:ext>
            </a:extLst>
          </p:cNvPr>
          <p:cNvSpPr txBox="1"/>
          <p:nvPr/>
        </p:nvSpPr>
        <p:spPr>
          <a:xfrm>
            <a:off x="1538012" y="2883242"/>
            <a:ext cx="6081988" cy="1803058"/>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Popular LMS in education</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Central system for all learning</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Integrates with third-party tools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Supports multiple learning modes</a:t>
            </a:r>
          </a:p>
        </p:txBody>
      </p:sp>
      <p:sp>
        <p:nvSpPr>
          <p:cNvPr id="16" name="TextBox 16">
            <a:extLst>
              <a:ext uri="{FF2B5EF4-FFF2-40B4-BE49-F238E27FC236}">
                <a16:creationId xmlns:a16="http://schemas.microsoft.com/office/drawing/2014/main" id="{47469C85-EBF5-0251-15C2-F4A0E3DC3336}"/>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08</a:t>
            </a:r>
          </a:p>
        </p:txBody>
      </p:sp>
      <p:sp>
        <p:nvSpPr>
          <p:cNvPr id="6" name="Freeform 9">
            <a:extLst>
              <a:ext uri="{FF2B5EF4-FFF2-40B4-BE49-F238E27FC236}">
                <a16:creationId xmlns:a16="http://schemas.microsoft.com/office/drawing/2014/main" id="{B7BEEA19-C2B3-0807-8C31-19AD51D6DEC9}"/>
              </a:ext>
            </a:extLst>
          </p:cNvPr>
          <p:cNvSpPr/>
          <p:nvPr/>
        </p:nvSpPr>
        <p:spPr>
          <a:xfrm>
            <a:off x="595591" y="104063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F99C8FC4-ABFB-AD45-36A8-18B89EC103B5}"/>
              </a:ext>
            </a:extLst>
          </p:cNvPr>
          <p:cNvSpPr/>
          <p:nvPr/>
        </p:nvSpPr>
        <p:spPr>
          <a:xfrm>
            <a:off x="720399" y="119303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2">
              <a:alphaModFix amt="97000"/>
              <a:extLst>
                <a:ext uri="{96DAC541-7B7A-43D3-8B79-37D633B846F1}">
                  <asvg:svgBlip xmlns:asvg="http://schemas.microsoft.com/office/drawing/2016/SVG/main" r:embed="rId3"/>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6C5B7C3E-4905-EB26-033B-1EE7A45E374F}"/>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2D0457C7-E82D-F771-7A80-8755E7908C87}"/>
              </a:ext>
            </a:extLst>
          </p:cNvPr>
          <p:cNvSpPr/>
          <p:nvPr/>
        </p:nvSpPr>
        <p:spPr>
          <a:xfrm flipH="1">
            <a:off x="831196" y="153344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3" name="Picture 2">
            <a:extLst>
              <a:ext uri="{FF2B5EF4-FFF2-40B4-BE49-F238E27FC236}">
                <a16:creationId xmlns:a16="http://schemas.microsoft.com/office/drawing/2014/main" id="{A9D527B7-D62B-CEA0-D865-F2003DFCA32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991600" y="1257300"/>
            <a:ext cx="7627782" cy="8730939"/>
          </a:xfrm>
          <a:prstGeom prst="rect">
            <a:avLst/>
          </a:prstGeom>
        </p:spPr>
      </p:pic>
      <p:pic>
        <p:nvPicPr>
          <p:cNvPr id="4" name="Picture 3" descr="A blue and orange logo&#10;&#10;Description automatically generated">
            <a:extLst>
              <a:ext uri="{FF2B5EF4-FFF2-40B4-BE49-F238E27FC236}">
                <a16:creationId xmlns:a16="http://schemas.microsoft.com/office/drawing/2014/main" id="{974DDED4-BFEC-BCFB-A86F-F6E637A817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9" name="TextBox 14">
            <a:extLst>
              <a:ext uri="{FF2B5EF4-FFF2-40B4-BE49-F238E27FC236}">
                <a16:creationId xmlns:a16="http://schemas.microsoft.com/office/drawing/2014/main" id="{B12ED17B-125F-C4F6-DFC1-E34A88A271A3}"/>
              </a:ext>
            </a:extLst>
          </p:cNvPr>
          <p:cNvSpPr txBox="1"/>
          <p:nvPr/>
        </p:nvSpPr>
        <p:spPr>
          <a:xfrm>
            <a:off x="1538012" y="2200795"/>
            <a:ext cx="2729188" cy="553998"/>
          </a:xfrm>
          <a:prstGeom prst="rect">
            <a:avLst/>
          </a:prstGeom>
        </p:spPr>
        <p:txBody>
          <a:bodyPr wrap="square" lIns="0" tIns="0" rIns="0" bIns="0" rtlCol="0" anchor="ctr">
            <a:spAutoFit/>
          </a:bodyPr>
          <a:lstStyle/>
          <a:p>
            <a:pPr>
              <a:spcBef>
                <a:spcPct val="0"/>
              </a:spcBef>
            </a:pPr>
            <a:r>
              <a:rPr lang="en-US" sz="3600" dirty="0">
                <a:solidFill>
                  <a:srgbClr val="1D3149"/>
                </a:solidFill>
                <a:latin typeface="Poppins Medium"/>
              </a:rPr>
              <a:t>Strengths</a:t>
            </a:r>
            <a:endParaRPr lang="en-US" sz="2400" dirty="0">
              <a:solidFill>
                <a:srgbClr val="1D3149"/>
              </a:solidFill>
              <a:latin typeface="Poppins Medium"/>
            </a:endParaRPr>
          </a:p>
        </p:txBody>
      </p:sp>
      <p:grpSp>
        <p:nvGrpSpPr>
          <p:cNvPr id="11" name="Group 10">
            <a:extLst>
              <a:ext uri="{FF2B5EF4-FFF2-40B4-BE49-F238E27FC236}">
                <a16:creationId xmlns:a16="http://schemas.microsoft.com/office/drawing/2014/main" id="{5246EDA8-6394-D629-97C1-DD07D17A2D0E}"/>
              </a:ext>
            </a:extLst>
          </p:cNvPr>
          <p:cNvGrpSpPr/>
          <p:nvPr/>
        </p:nvGrpSpPr>
        <p:grpSpPr>
          <a:xfrm>
            <a:off x="1226206" y="8191500"/>
            <a:ext cx="1059794" cy="1851315"/>
            <a:chOff x="1226206" y="8191500"/>
            <a:chExt cx="1059794" cy="1851315"/>
          </a:xfrm>
        </p:grpSpPr>
        <p:pic>
          <p:nvPicPr>
            <p:cNvPr id="12" name="Picture 11">
              <a:extLst>
                <a:ext uri="{FF2B5EF4-FFF2-40B4-BE49-F238E27FC236}">
                  <a16:creationId xmlns:a16="http://schemas.microsoft.com/office/drawing/2014/main" id="{49D37D75-3048-E1C1-15E7-C416C6F8EEF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267809" y="9066227"/>
              <a:ext cx="976588" cy="976588"/>
            </a:xfrm>
            <a:prstGeom prst="rect">
              <a:avLst/>
            </a:prstGeom>
          </p:spPr>
        </p:pic>
        <p:sp>
          <p:nvSpPr>
            <p:cNvPr id="13" name="TextBox 14">
              <a:extLst>
                <a:ext uri="{FF2B5EF4-FFF2-40B4-BE49-F238E27FC236}">
                  <a16:creationId xmlns:a16="http://schemas.microsoft.com/office/drawing/2014/main" id="{FEFB7890-DA8D-1017-E05D-FFB959A584A6}"/>
                </a:ext>
              </a:extLst>
            </p:cNvPr>
            <p:cNvSpPr txBox="1"/>
            <p:nvPr/>
          </p:nvSpPr>
          <p:spPr>
            <a:xfrm>
              <a:off x="1226206" y="8191500"/>
              <a:ext cx="1059794" cy="846001"/>
            </a:xfrm>
            <a:prstGeom prst="rect">
              <a:avLst/>
            </a:prstGeom>
          </p:spPr>
          <p:txBody>
            <a:bodyPr wrap="square" lIns="0" tIns="0" rIns="0" bIns="0" rtlCol="0" anchor="ctr">
              <a:spAutoFit/>
            </a:bodyPr>
            <a:lstStyle/>
            <a:p>
              <a:pPr algn="ctr">
                <a:lnSpc>
                  <a:spcPts val="7931"/>
                </a:lnSpc>
                <a:spcBef>
                  <a:spcPct val="0"/>
                </a:spcBef>
              </a:pPr>
              <a:r>
                <a:rPr lang="en-US" dirty="0">
                  <a:solidFill>
                    <a:srgbClr val="1D3149"/>
                  </a:solidFill>
                  <a:latin typeface="Poppins Medium"/>
                </a:rPr>
                <a:t>Scan Me</a:t>
              </a:r>
              <a:endParaRPr lang="en-US" sz="1200" dirty="0">
                <a:solidFill>
                  <a:srgbClr val="1D3149"/>
                </a:solidFill>
                <a:latin typeface="Poppins Medium"/>
              </a:endParaRPr>
            </a:p>
          </p:txBody>
        </p:sp>
      </p:grpSp>
      <p:sp>
        <p:nvSpPr>
          <p:cNvPr id="2" name="TextBox 15">
            <a:extLst>
              <a:ext uri="{FF2B5EF4-FFF2-40B4-BE49-F238E27FC236}">
                <a16:creationId xmlns:a16="http://schemas.microsoft.com/office/drawing/2014/main" id="{1045CE03-7D1E-4CF8-15D0-5DF4E5AE90DB}"/>
              </a:ext>
            </a:extLst>
          </p:cNvPr>
          <p:cNvSpPr txBox="1"/>
          <p:nvPr/>
        </p:nvSpPr>
        <p:spPr>
          <a:xfrm>
            <a:off x="1538012" y="5981700"/>
            <a:ext cx="5472388" cy="1803058"/>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Clunky and outdated user interface</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No innovation or flexibility</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Expensive and complex license</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Many technical problems</a:t>
            </a:r>
          </a:p>
        </p:txBody>
      </p:sp>
      <p:sp>
        <p:nvSpPr>
          <p:cNvPr id="5" name="TextBox 14">
            <a:extLst>
              <a:ext uri="{FF2B5EF4-FFF2-40B4-BE49-F238E27FC236}">
                <a16:creationId xmlns:a16="http://schemas.microsoft.com/office/drawing/2014/main" id="{C01B7C17-7699-1953-E0A1-012E4456764F}"/>
              </a:ext>
            </a:extLst>
          </p:cNvPr>
          <p:cNvSpPr txBox="1"/>
          <p:nvPr/>
        </p:nvSpPr>
        <p:spPr>
          <a:xfrm>
            <a:off x="1538012" y="5295900"/>
            <a:ext cx="3338788" cy="553998"/>
          </a:xfrm>
          <a:prstGeom prst="rect">
            <a:avLst/>
          </a:prstGeom>
        </p:spPr>
        <p:txBody>
          <a:bodyPr wrap="square" lIns="0" tIns="0" rIns="0" bIns="0" rtlCol="0" anchor="ctr">
            <a:spAutoFit/>
          </a:bodyPr>
          <a:lstStyle/>
          <a:p>
            <a:pPr>
              <a:spcBef>
                <a:spcPct val="0"/>
              </a:spcBef>
            </a:pPr>
            <a:r>
              <a:rPr lang="en-US" sz="3600" dirty="0">
                <a:solidFill>
                  <a:srgbClr val="1D3149"/>
                </a:solidFill>
                <a:latin typeface="Poppins Medium"/>
              </a:rPr>
              <a:t>Weaknesses</a:t>
            </a:r>
            <a:endParaRPr lang="en-US" sz="2400" dirty="0">
              <a:solidFill>
                <a:srgbClr val="1D3149"/>
              </a:solidFill>
              <a:latin typeface="Poppins Medium"/>
            </a:endParaRPr>
          </a:p>
        </p:txBody>
      </p:sp>
      <p:pic>
        <p:nvPicPr>
          <p:cNvPr id="17" name="Picture 16">
            <a:extLst>
              <a:ext uri="{FF2B5EF4-FFF2-40B4-BE49-F238E27FC236}">
                <a16:creationId xmlns:a16="http://schemas.microsoft.com/office/drawing/2014/main" id="{A70C2EBA-F34C-1D1A-10CD-C805B4EC491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991600" y="11925300"/>
            <a:ext cx="7627782" cy="8730938"/>
          </a:xfrm>
          <a:prstGeom prst="rect">
            <a:avLst/>
          </a:prstGeom>
        </p:spPr>
      </p:pic>
    </p:spTree>
    <p:extLst>
      <p:ext uri="{BB962C8B-B14F-4D97-AF65-F5344CB8AC3E}">
        <p14:creationId xmlns:p14="http://schemas.microsoft.com/office/powerpoint/2010/main" val="284217748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BECCF935-E72D-7244-62E1-E0DC791BBD2A}"/>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0D9383A1-6F85-3DC8-9893-A10444917B83}"/>
              </a:ext>
            </a:extLst>
          </p:cNvPr>
          <p:cNvSpPr txBox="1"/>
          <p:nvPr/>
        </p:nvSpPr>
        <p:spPr>
          <a:xfrm>
            <a:off x="1302406" y="723900"/>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Google Classroom</a:t>
            </a:r>
          </a:p>
        </p:txBody>
      </p:sp>
      <p:sp>
        <p:nvSpPr>
          <p:cNvPr id="15" name="TextBox 15">
            <a:extLst>
              <a:ext uri="{FF2B5EF4-FFF2-40B4-BE49-F238E27FC236}">
                <a16:creationId xmlns:a16="http://schemas.microsoft.com/office/drawing/2014/main" id="{23D60A36-EA31-2A96-3631-493006A2F795}"/>
              </a:ext>
            </a:extLst>
          </p:cNvPr>
          <p:cNvSpPr txBox="1"/>
          <p:nvPr/>
        </p:nvSpPr>
        <p:spPr>
          <a:xfrm>
            <a:off x="1538012" y="2883242"/>
            <a:ext cx="6081988" cy="1341393"/>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Easy integration with Google products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Free and accessible universally</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Features for interactive online learning</a:t>
            </a:r>
          </a:p>
        </p:txBody>
      </p:sp>
      <p:sp>
        <p:nvSpPr>
          <p:cNvPr id="16" name="TextBox 16">
            <a:extLst>
              <a:ext uri="{FF2B5EF4-FFF2-40B4-BE49-F238E27FC236}">
                <a16:creationId xmlns:a16="http://schemas.microsoft.com/office/drawing/2014/main" id="{EAB3C8C0-99B4-D28B-4295-881798D80439}"/>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09</a:t>
            </a:r>
          </a:p>
        </p:txBody>
      </p:sp>
      <p:sp>
        <p:nvSpPr>
          <p:cNvPr id="6" name="Freeform 9">
            <a:extLst>
              <a:ext uri="{FF2B5EF4-FFF2-40B4-BE49-F238E27FC236}">
                <a16:creationId xmlns:a16="http://schemas.microsoft.com/office/drawing/2014/main" id="{3EF8A63C-0ECE-11A3-BC7E-909F4A7E405D}"/>
              </a:ext>
            </a:extLst>
          </p:cNvPr>
          <p:cNvSpPr/>
          <p:nvPr/>
        </p:nvSpPr>
        <p:spPr>
          <a:xfrm>
            <a:off x="595591" y="104063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3D077443-3495-9863-EB24-C927D2EC5321}"/>
              </a:ext>
            </a:extLst>
          </p:cNvPr>
          <p:cNvSpPr/>
          <p:nvPr/>
        </p:nvSpPr>
        <p:spPr>
          <a:xfrm>
            <a:off x="720399" y="119303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2">
              <a:alphaModFix amt="97000"/>
              <a:extLst>
                <a:ext uri="{96DAC541-7B7A-43D3-8B79-37D633B846F1}">
                  <asvg:svgBlip xmlns:asvg="http://schemas.microsoft.com/office/drawing/2016/SVG/main" r:embed="rId3"/>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31243B4C-94A8-5DE7-5E34-4AAD5360AA2B}"/>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B34D159D-80EC-1C04-FF91-50D926218828}"/>
              </a:ext>
            </a:extLst>
          </p:cNvPr>
          <p:cNvSpPr/>
          <p:nvPr/>
        </p:nvSpPr>
        <p:spPr>
          <a:xfrm flipH="1">
            <a:off x="831196" y="153344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3" name="Picture 2">
            <a:extLst>
              <a:ext uri="{FF2B5EF4-FFF2-40B4-BE49-F238E27FC236}">
                <a16:creationId xmlns:a16="http://schemas.microsoft.com/office/drawing/2014/main" id="{CEFE7EA9-6B70-E17C-9A43-6C89EF769E8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372600" y="1517961"/>
            <a:ext cx="7627782" cy="8730938"/>
          </a:xfrm>
          <a:prstGeom prst="rect">
            <a:avLst/>
          </a:prstGeom>
        </p:spPr>
      </p:pic>
      <p:pic>
        <p:nvPicPr>
          <p:cNvPr id="4" name="Picture 3" descr="A blue and orange logo&#10;&#10;Description automatically generated">
            <a:extLst>
              <a:ext uri="{FF2B5EF4-FFF2-40B4-BE49-F238E27FC236}">
                <a16:creationId xmlns:a16="http://schemas.microsoft.com/office/drawing/2014/main" id="{E1DA1FEC-7B84-54B6-BF38-62F7A810B2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9" name="TextBox 14">
            <a:extLst>
              <a:ext uri="{FF2B5EF4-FFF2-40B4-BE49-F238E27FC236}">
                <a16:creationId xmlns:a16="http://schemas.microsoft.com/office/drawing/2014/main" id="{ED06E45D-3F6B-9589-22E0-96078D731204}"/>
              </a:ext>
            </a:extLst>
          </p:cNvPr>
          <p:cNvSpPr txBox="1"/>
          <p:nvPr/>
        </p:nvSpPr>
        <p:spPr>
          <a:xfrm>
            <a:off x="1538012" y="2200795"/>
            <a:ext cx="2729188" cy="553998"/>
          </a:xfrm>
          <a:prstGeom prst="rect">
            <a:avLst/>
          </a:prstGeom>
        </p:spPr>
        <p:txBody>
          <a:bodyPr wrap="square" lIns="0" tIns="0" rIns="0" bIns="0" rtlCol="0" anchor="ctr">
            <a:spAutoFit/>
          </a:bodyPr>
          <a:lstStyle/>
          <a:p>
            <a:pPr>
              <a:spcBef>
                <a:spcPct val="0"/>
              </a:spcBef>
            </a:pPr>
            <a:r>
              <a:rPr lang="en-US" sz="3600" dirty="0">
                <a:solidFill>
                  <a:srgbClr val="1D3149"/>
                </a:solidFill>
                <a:latin typeface="Poppins Medium"/>
              </a:rPr>
              <a:t>Strengths</a:t>
            </a:r>
            <a:endParaRPr lang="en-US" sz="2400" dirty="0">
              <a:solidFill>
                <a:srgbClr val="1D3149"/>
              </a:solidFill>
              <a:latin typeface="Poppins Medium"/>
            </a:endParaRPr>
          </a:p>
        </p:txBody>
      </p:sp>
      <p:sp>
        <p:nvSpPr>
          <p:cNvPr id="2" name="TextBox 15">
            <a:extLst>
              <a:ext uri="{FF2B5EF4-FFF2-40B4-BE49-F238E27FC236}">
                <a16:creationId xmlns:a16="http://schemas.microsoft.com/office/drawing/2014/main" id="{05B80F0F-F827-1B24-1946-D4FEFEAF9F56}"/>
              </a:ext>
            </a:extLst>
          </p:cNvPr>
          <p:cNvSpPr txBox="1"/>
          <p:nvPr/>
        </p:nvSpPr>
        <p:spPr>
          <a:xfrm>
            <a:off x="1538012" y="5981700"/>
            <a:ext cx="5015187" cy="1341393"/>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Limited LMS customization</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Users’ data privacy concerns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1D3149"/>
                </a:solidFill>
                <a:latin typeface="Poppins SemiBold" panose="020B0502040204020203" pitchFamily="2" charset="0"/>
                <a:cs typeface="Poppins SemiBold" panose="020B0502040204020203" pitchFamily="2" charset="0"/>
              </a:rPr>
              <a:t>Glitches affect learning quality</a:t>
            </a:r>
          </a:p>
        </p:txBody>
      </p:sp>
      <p:sp>
        <p:nvSpPr>
          <p:cNvPr id="5" name="TextBox 14">
            <a:extLst>
              <a:ext uri="{FF2B5EF4-FFF2-40B4-BE49-F238E27FC236}">
                <a16:creationId xmlns:a16="http://schemas.microsoft.com/office/drawing/2014/main" id="{3DE5E9B5-DDAA-EEA1-C0C8-BD6E8CE9EDFD}"/>
              </a:ext>
            </a:extLst>
          </p:cNvPr>
          <p:cNvSpPr txBox="1"/>
          <p:nvPr/>
        </p:nvSpPr>
        <p:spPr>
          <a:xfrm>
            <a:off x="1538012" y="5295900"/>
            <a:ext cx="3338788" cy="553998"/>
          </a:xfrm>
          <a:prstGeom prst="rect">
            <a:avLst/>
          </a:prstGeom>
        </p:spPr>
        <p:txBody>
          <a:bodyPr wrap="square" lIns="0" tIns="0" rIns="0" bIns="0" rtlCol="0" anchor="ctr">
            <a:spAutoFit/>
          </a:bodyPr>
          <a:lstStyle/>
          <a:p>
            <a:pPr>
              <a:spcBef>
                <a:spcPct val="0"/>
              </a:spcBef>
            </a:pPr>
            <a:r>
              <a:rPr lang="en-US" sz="3600" dirty="0">
                <a:solidFill>
                  <a:srgbClr val="1D3149"/>
                </a:solidFill>
                <a:latin typeface="Poppins Medium"/>
              </a:rPr>
              <a:t>Weaknesses</a:t>
            </a:r>
            <a:endParaRPr lang="en-US" sz="2400" dirty="0">
              <a:solidFill>
                <a:srgbClr val="1D3149"/>
              </a:solidFill>
              <a:latin typeface="Poppins Medium"/>
            </a:endParaRPr>
          </a:p>
        </p:txBody>
      </p:sp>
      <p:grpSp>
        <p:nvGrpSpPr>
          <p:cNvPr id="18" name="Group 17">
            <a:extLst>
              <a:ext uri="{FF2B5EF4-FFF2-40B4-BE49-F238E27FC236}">
                <a16:creationId xmlns:a16="http://schemas.microsoft.com/office/drawing/2014/main" id="{829482C4-CE70-6F9E-6376-6EAC6AE866FB}"/>
              </a:ext>
            </a:extLst>
          </p:cNvPr>
          <p:cNvGrpSpPr/>
          <p:nvPr/>
        </p:nvGrpSpPr>
        <p:grpSpPr>
          <a:xfrm>
            <a:off x="1226206" y="8191500"/>
            <a:ext cx="1059794" cy="1851315"/>
            <a:chOff x="1226206" y="8191500"/>
            <a:chExt cx="1059794" cy="1851315"/>
          </a:xfrm>
        </p:grpSpPr>
        <p:pic>
          <p:nvPicPr>
            <p:cNvPr id="19" name="Picture 18">
              <a:extLst>
                <a:ext uri="{FF2B5EF4-FFF2-40B4-BE49-F238E27FC236}">
                  <a16:creationId xmlns:a16="http://schemas.microsoft.com/office/drawing/2014/main" id="{53295696-BC98-6454-4F23-44EFFA317FA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267809" y="9066227"/>
              <a:ext cx="976588" cy="976588"/>
            </a:xfrm>
            <a:prstGeom prst="rect">
              <a:avLst/>
            </a:prstGeom>
          </p:spPr>
        </p:pic>
        <p:sp>
          <p:nvSpPr>
            <p:cNvPr id="20" name="TextBox 14">
              <a:extLst>
                <a:ext uri="{FF2B5EF4-FFF2-40B4-BE49-F238E27FC236}">
                  <a16:creationId xmlns:a16="http://schemas.microsoft.com/office/drawing/2014/main" id="{6E123783-42A1-56A9-81FA-4462546F2268}"/>
                </a:ext>
              </a:extLst>
            </p:cNvPr>
            <p:cNvSpPr txBox="1"/>
            <p:nvPr/>
          </p:nvSpPr>
          <p:spPr>
            <a:xfrm>
              <a:off x="1226206" y="8191500"/>
              <a:ext cx="1059794" cy="846001"/>
            </a:xfrm>
            <a:prstGeom prst="rect">
              <a:avLst/>
            </a:prstGeom>
          </p:spPr>
          <p:txBody>
            <a:bodyPr wrap="square" lIns="0" tIns="0" rIns="0" bIns="0" rtlCol="0" anchor="ctr">
              <a:spAutoFit/>
            </a:bodyPr>
            <a:lstStyle/>
            <a:p>
              <a:pPr algn="ctr">
                <a:lnSpc>
                  <a:spcPts val="7931"/>
                </a:lnSpc>
                <a:spcBef>
                  <a:spcPct val="0"/>
                </a:spcBef>
              </a:pPr>
              <a:r>
                <a:rPr lang="en-US" dirty="0">
                  <a:solidFill>
                    <a:srgbClr val="1D3149"/>
                  </a:solidFill>
                  <a:latin typeface="Poppins Medium"/>
                </a:rPr>
                <a:t>Scan Me</a:t>
              </a:r>
              <a:endParaRPr lang="en-US" sz="1200" dirty="0">
                <a:solidFill>
                  <a:srgbClr val="1D3149"/>
                </a:solidFill>
                <a:latin typeface="Poppins Medium"/>
              </a:endParaRPr>
            </a:p>
          </p:txBody>
        </p:sp>
      </p:grpSp>
      <p:pic>
        <p:nvPicPr>
          <p:cNvPr id="21" name="Picture 20">
            <a:extLst>
              <a:ext uri="{FF2B5EF4-FFF2-40B4-BE49-F238E27FC236}">
                <a16:creationId xmlns:a16="http://schemas.microsoft.com/office/drawing/2014/main" id="{019A6677-C363-CF39-868C-4E7E073B26C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610600" y="10967195"/>
            <a:ext cx="9039868" cy="7021356"/>
          </a:xfrm>
          <a:prstGeom prst="rect">
            <a:avLst/>
          </a:prstGeom>
        </p:spPr>
      </p:pic>
      <p:pic>
        <p:nvPicPr>
          <p:cNvPr id="22" name="Picture 21">
            <a:extLst>
              <a:ext uri="{FF2B5EF4-FFF2-40B4-BE49-F238E27FC236}">
                <a16:creationId xmlns:a16="http://schemas.microsoft.com/office/drawing/2014/main" id="{45CC6271-C9E2-5314-9002-919E1356284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9441018" y="-8724900"/>
            <a:ext cx="7627782" cy="8730939"/>
          </a:xfrm>
          <a:prstGeom prst="rect">
            <a:avLst/>
          </a:prstGeom>
        </p:spPr>
      </p:pic>
    </p:spTree>
    <p:extLst>
      <p:ext uri="{BB962C8B-B14F-4D97-AF65-F5344CB8AC3E}">
        <p14:creationId xmlns:p14="http://schemas.microsoft.com/office/powerpoint/2010/main" val="298238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0EB80FB2-A4B6-C3EE-1369-457FBFBDBD41}"/>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8E709D6E-76E1-C1CB-CCEA-6A1F0778C5BA}"/>
              </a:ext>
            </a:extLst>
          </p:cNvPr>
          <p:cNvSpPr txBox="1"/>
          <p:nvPr/>
        </p:nvSpPr>
        <p:spPr>
          <a:xfrm>
            <a:off x="1302405" y="647700"/>
            <a:ext cx="9517995"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Proposed solution</a:t>
            </a:r>
          </a:p>
        </p:txBody>
      </p:sp>
      <p:sp>
        <p:nvSpPr>
          <p:cNvPr id="15" name="TextBox 15">
            <a:extLst>
              <a:ext uri="{FF2B5EF4-FFF2-40B4-BE49-F238E27FC236}">
                <a16:creationId xmlns:a16="http://schemas.microsoft.com/office/drawing/2014/main" id="{57B50C9B-C6B1-712D-D027-0D8A77ABAE75}"/>
              </a:ext>
            </a:extLst>
          </p:cNvPr>
          <p:cNvSpPr txBox="1"/>
          <p:nvPr/>
        </p:nvSpPr>
        <p:spPr>
          <a:xfrm>
            <a:off x="1592508" y="1925934"/>
            <a:ext cx="9517994" cy="1231619"/>
          </a:xfrm>
          <a:prstGeom prst="rect">
            <a:avLst/>
          </a:prstGeom>
        </p:spPr>
        <p:txBody>
          <a:bodyPr wrap="square" lIns="0" tIns="0" rIns="0" bIns="0" rtlCol="0" anchor="t">
            <a:spAutoFit/>
          </a:bodyPr>
          <a:lstStyle/>
          <a:p>
            <a:pPr>
              <a:lnSpc>
                <a:spcPct val="150000"/>
              </a:lnSpc>
              <a:spcBef>
                <a:spcPct val="0"/>
              </a:spcBef>
            </a:pPr>
            <a:r>
              <a:rPr lang="en-US" sz="2800" dirty="0">
                <a:solidFill>
                  <a:srgbClr val="1D3149"/>
                </a:solidFill>
                <a:latin typeface="Poppins SemiBold" panose="020B0502040204020203" pitchFamily="2" charset="0"/>
                <a:cs typeface="Poppins SemiBold" panose="020B0502040204020203" pitchFamily="2" charset="0"/>
              </a:rPr>
              <a:t>We propose a Learning Management System (LMS) that is both student and staff-oriented. </a:t>
            </a:r>
          </a:p>
        </p:txBody>
      </p:sp>
      <p:sp>
        <p:nvSpPr>
          <p:cNvPr id="16" name="TextBox 16">
            <a:extLst>
              <a:ext uri="{FF2B5EF4-FFF2-40B4-BE49-F238E27FC236}">
                <a16:creationId xmlns:a16="http://schemas.microsoft.com/office/drawing/2014/main" id="{6F9B6C14-DA45-97F1-2C58-BA69BEDD0A7C}"/>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10</a:t>
            </a:r>
          </a:p>
        </p:txBody>
      </p:sp>
      <p:pic>
        <p:nvPicPr>
          <p:cNvPr id="18" name="Picture 17" descr="A blue and orange logo&#10;&#10;Description automatically generated">
            <a:extLst>
              <a:ext uri="{FF2B5EF4-FFF2-40B4-BE49-F238E27FC236}">
                <a16:creationId xmlns:a16="http://schemas.microsoft.com/office/drawing/2014/main" id="{FC798842-8C16-A28D-52B0-B0D89D9763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B7D5E77C-3DAD-B650-8BC6-E9F6338CB3B6}"/>
              </a:ext>
            </a:extLst>
          </p:cNvPr>
          <p:cNvSpPr/>
          <p:nvPr/>
        </p:nvSpPr>
        <p:spPr>
          <a:xfrm>
            <a:off x="595591" y="8763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A3098950-D718-80C8-AAE7-0095C7E0181A}"/>
              </a:ext>
            </a:extLst>
          </p:cNvPr>
          <p:cNvSpPr/>
          <p:nvPr/>
        </p:nvSpPr>
        <p:spPr>
          <a:xfrm>
            <a:off x="720399" y="10287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71533F63-8BA6-2A97-207E-9BDFAD76C960}"/>
              </a:ext>
            </a:extLst>
          </p:cNvPr>
          <p:cNvSpPr/>
          <p:nvPr/>
        </p:nvSpPr>
        <p:spPr>
          <a:xfrm flipH="1">
            <a:off x="831196" y="-66032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D793E3F2-0A04-AEA8-6B02-76B3569B5AE2}"/>
              </a:ext>
            </a:extLst>
          </p:cNvPr>
          <p:cNvSpPr/>
          <p:nvPr/>
        </p:nvSpPr>
        <p:spPr>
          <a:xfrm flipH="1">
            <a:off x="831196" y="13691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4" name="TextBox 15">
            <a:extLst>
              <a:ext uri="{FF2B5EF4-FFF2-40B4-BE49-F238E27FC236}">
                <a16:creationId xmlns:a16="http://schemas.microsoft.com/office/drawing/2014/main" id="{26260467-66FD-A366-B3F2-758D67EA0A5A}"/>
              </a:ext>
            </a:extLst>
          </p:cNvPr>
          <p:cNvSpPr txBox="1"/>
          <p:nvPr/>
        </p:nvSpPr>
        <p:spPr>
          <a:xfrm>
            <a:off x="1539799" y="3479535"/>
            <a:ext cx="7247440" cy="3579441"/>
          </a:xfrm>
          <a:prstGeom prst="rect">
            <a:avLst/>
          </a:prstGeom>
        </p:spPr>
        <p:txBody>
          <a:bodyPr wrap="square" lIns="0" tIns="0" rIns="0" bIns="0" rtlCol="0" anchor="t">
            <a:spAutoFit/>
          </a:bodyPr>
          <a:lstStyle/>
          <a:p>
            <a:pPr>
              <a:lnSpc>
                <a:spcPct val="150000"/>
              </a:lnSpc>
              <a:spcBef>
                <a:spcPts val="600"/>
              </a:spcBef>
              <a:spcAft>
                <a:spcPts val="600"/>
              </a:spcAft>
              <a:buClr>
                <a:srgbClr val="FF7E31"/>
              </a:buClr>
              <a:buSzPct val="120000"/>
            </a:pPr>
            <a:r>
              <a:rPr lang="en-US" sz="2400" dirty="0">
                <a:solidFill>
                  <a:srgbClr val="1D3149"/>
                </a:solidFill>
                <a:latin typeface="Poppins SemiBold" panose="020B0502040204020203" pitchFamily="2" charset="0"/>
                <a:cs typeface="Poppins SemiBold" panose="020B0502040204020203" pitchFamily="2" charset="0"/>
              </a:rPr>
              <a:t>This system includes:</a:t>
            </a:r>
          </a:p>
          <a:p>
            <a:pPr marL="342900" indent="-342900">
              <a:lnSpc>
                <a:spcPct val="150000"/>
              </a:lnSpc>
              <a:spcBef>
                <a:spcPts val="600"/>
              </a:spcBef>
              <a:spcAft>
                <a:spcPts val="600"/>
              </a:spcAft>
              <a:buClr>
                <a:srgbClr val="FF7E31"/>
              </a:buClr>
              <a:buSzPct val="120000"/>
              <a:buFont typeface="Wingdings" panose="05000000000000000000" pitchFamily="2" charset="2"/>
              <a:buChar char="§"/>
            </a:pPr>
            <a:r>
              <a:rPr lang="en-US" sz="2400" dirty="0">
                <a:solidFill>
                  <a:srgbClr val="1D3149"/>
                </a:solidFill>
                <a:latin typeface="Poppins SemiBold" panose="020B0502040204020203" pitchFamily="2" charset="0"/>
                <a:cs typeface="Poppins SemiBold" panose="020B0502040204020203" pitchFamily="2" charset="0"/>
              </a:rPr>
              <a:t>Allowing teachers to post materials, quizzes, etc. and interact with students</a:t>
            </a:r>
          </a:p>
          <a:p>
            <a:pPr marL="342900" indent="-342900">
              <a:lnSpc>
                <a:spcPct val="150000"/>
              </a:lnSpc>
              <a:spcBef>
                <a:spcPts val="600"/>
              </a:spcBef>
              <a:spcAft>
                <a:spcPts val="600"/>
              </a:spcAft>
              <a:buClr>
                <a:srgbClr val="FF7E31"/>
              </a:buClr>
              <a:buSzPct val="120000"/>
              <a:buFont typeface="Wingdings" panose="05000000000000000000" pitchFamily="2" charset="2"/>
              <a:buChar char="§"/>
            </a:pPr>
            <a:r>
              <a:rPr lang="en-US" sz="2400" dirty="0">
                <a:solidFill>
                  <a:srgbClr val="1D3149"/>
                </a:solidFill>
                <a:latin typeface="Poppins SemiBold" panose="020B0502040204020203" pitchFamily="2" charset="0"/>
                <a:cs typeface="Poppins SemiBold" panose="020B0502040204020203" pitchFamily="2" charset="0"/>
              </a:rPr>
              <a:t>An efficient course Management system for administration to ensure timely awareness of deadlines.</a:t>
            </a:r>
          </a:p>
        </p:txBody>
      </p:sp>
      <p:sp>
        <p:nvSpPr>
          <p:cNvPr id="9" name="TextBox 15">
            <a:extLst>
              <a:ext uri="{FF2B5EF4-FFF2-40B4-BE49-F238E27FC236}">
                <a16:creationId xmlns:a16="http://schemas.microsoft.com/office/drawing/2014/main" id="{41150FDE-C3C0-8E3F-2A4D-895B9271E5ED}"/>
              </a:ext>
            </a:extLst>
          </p:cNvPr>
          <p:cNvSpPr txBox="1"/>
          <p:nvPr/>
        </p:nvSpPr>
        <p:spPr>
          <a:xfrm>
            <a:off x="1592508" y="6807465"/>
            <a:ext cx="7722942" cy="501676"/>
          </a:xfrm>
          <a:prstGeom prst="rect">
            <a:avLst/>
          </a:prstGeom>
        </p:spPr>
        <p:txBody>
          <a:bodyPr wrap="square" lIns="0" tIns="0" rIns="0" bIns="0" rtlCol="0" anchor="t">
            <a:spAutoFit/>
          </a:bodyPr>
          <a:lstStyle/>
          <a:p>
            <a:pPr marL="342900" indent="-342900">
              <a:lnSpc>
                <a:spcPct val="150000"/>
              </a:lnSpc>
              <a:spcBef>
                <a:spcPts val="600"/>
              </a:spcBef>
              <a:spcAft>
                <a:spcPts val="600"/>
              </a:spcAft>
              <a:buClr>
                <a:srgbClr val="FF7E31"/>
              </a:buClr>
              <a:buSzPct val="120000"/>
              <a:buFont typeface="Wingdings" panose="05000000000000000000" pitchFamily="2" charset="2"/>
              <a:buChar char="§"/>
            </a:pPr>
            <a:endParaRPr lang="en-US" sz="2400" dirty="0">
              <a:solidFill>
                <a:srgbClr val="1D3149"/>
              </a:solidFill>
              <a:latin typeface="Poppins SemiBold" panose="020B0502040204020203" pitchFamily="2" charset="0"/>
              <a:cs typeface="Poppins SemiBold" panose="020B0502040204020203" pitchFamily="2" charset="0"/>
            </a:endParaRPr>
          </a:p>
        </p:txBody>
      </p:sp>
      <p:pic>
        <p:nvPicPr>
          <p:cNvPr id="11" name="Picture 10">
            <a:extLst>
              <a:ext uri="{FF2B5EF4-FFF2-40B4-BE49-F238E27FC236}">
                <a16:creationId xmlns:a16="http://schemas.microsoft.com/office/drawing/2014/main" id="{56977B7A-4777-5CF5-3D73-8D4B159C197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144000" y="2569593"/>
            <a:ext cx="9039868" cy="7021356"/>
          </a:xfrm>
          <a:prstGeom prst="rect">
            <a:avLst/>
          </a:prstGeom>
        </p:spPr>
      </p:pic>
      <p:pic>
        <p:nvPicPr>
          <p:cNvPr id="2" name="Picture 1">
            <a:extLst>
              <a:ext uri="{FF2B5EF4-FFF2-40B4-BE49-F238E27FC236}">
                <a16:creationId xmlns:a16="http://schemas.microsoft.com/office/drawing/2014/main" id="{A26F43BC-8A35-407D-9DC4-B80DCE3DE57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403688" y="-8877300"/>
            <a:ext cx="7627782" cy="8730939"/>
          </a:xfrm>
          <a:prstGeom prst="rect">
            <a:avLst/>
          </a:prstGeom>
        </p:spPr>
      </p:pic>
    </p:spTree>
    <p:extLst>
      <p:ext uri="{BB962C8B-B14F-4D97-AF65-F5344CB8AC3E}">
        <p14:creationId xmlns:p14="http://schemas.microsoft.com/office/powerpoint/2010/main" val="3605393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D548BE4C-421D-90F8-0229-C88065DEB990}"/>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77CD9A7C-76FB-B883-F808-52C7A4C1945E}"/>
              </a:ext>
            </a:extLst>
          </p:cNvPr>
          <p:cNvSpPr txBox="1"/>
          <p:nvPr/>
        </p:nvSpPr>
        <p:spPr>
          <a:xfrm>
            <a:off x="1302405" y="647700"/>
            <a:ext cx="9517995"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Proposed solution</a:t>
            </a:r>
          </a:p>
        </p:txBody>
      </p:sp>
      <p:sp>
        <p:nvSpPr>
          <p:cNvPr id="15" name="TextBox 15">
            <a:extLst>
              <a:ext uri="{FF2B5EF4-FFF2-40B4-BE49-F238E27FC236}">
                <a16:creationId xmlns:a16="http://schemas.microsoft.com/office/drawing/2014/main" id="{6E01B973-0854-75DE-0497-A667B7235124}"/>
              </a:ext>
            </a:extLst>
          </p:cNvPr>
          <p:cNvSpPr txBox="1"/>
          <p:nvPr/>
        </p:nvSpPr>
        <p:spPr>
          <a:xfrm>
            <a:off x="1592508" y="1925934"/>
            <a:ext cx="9517994" cy="1231619"/>
          </a:xfrm>
          <a:prstGeom prst="rect">
            <a:avLst/>
          </a:prstGeom>
        </p:spPr>
        <p:txBody>
          <a:bodyPr wrap="square" lIns="0" tIns="0" rIns="0" bIns="0" rtlCol="0" anchor="t">
            <a:spAutoFit/>
          </a:bodyPr>
          <a:lstStyle/>
          <a:p>
            <a:pPr>
              <a:lnSpc>
                <a:spcPct val="150000"/>
              </a:lnSpc>
              <a:spcBef>
                <a:spcPct val="0"/>
              </a:spcBef>
            </a:pPr>
            <a:r>
              <a:rPr lang="en-US" sz="2800" dirty="0">
                <a:solidFill>
                  <a:srgbClr val="1D3149"/>
                </a:solidFill>
                <a:latin typeface="Poppins SemiBold" panose="020B0502040204020203" pitchFamily="2" charset="0"/>
                <a:cs typeface="Poppins SemiBold" panose="020B0502040204020203" pitchFamily="2" charset="0"/>
              </a:rPr>
              <a:t>We propose a Learning Management System (LMS) that is both student and staff-oriented. </a:t>
            </a:r>
          </a:p>
        </p:txBody>
      </p:sp>
      <p:sp>
        <p:nvSpPr>
          <p:cNvPr id="16" name="TextBox 16">
            <a:extLst>
              <a:ext uri="{FF2B5EF4-FFF2-40B4-BE49-F238E27FC236}">
                <a16:creationId xmlns:a16="http://schemas.microsoft.com/office/drawing/2014/main" id="{C0C7922E-64AC-2DCE-0774-D1B74DEB3976}"/>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10</a:t>
            </a:r>
          </a:p>
        </p:txBody>
      </p:sp>
      <p:pic>
        <p:nvPicPr>
          <p:cNvPr id="18" name="Picture 17" descr="A blue and orange logo&#10;&#10;Description automatically generated">
            <a:extLst>
              <a:ext uri="{FF2B5EF4-FFF2-40B4-BE49-F238E27FC236}">
                <a16:creationId xmlns:a16="http://schemas.microsoft.com/office/drawing/2014/main" id="{E6E13AAA-3418-2AF2-691D-41050886C0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DA0B74FB-79BD-0219-921C-CEA07AC9BB70}"/>
              </a:ext>
            </a:extLst>
          </p:cNvPr>
          <p:cNvSpPr/>
          <p:nvPr/>
        </p:nvSpPr>
        <p:spPr>
          <a:xfrm>
            <a:off x="595591" y="8763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88FDEF1C-4669-813A-7D06-BAFDE3942665}"/>
              </a:ext>
            </a:extLst>
          </p:cNvPr>
          <p:cNvSpPr/>
          <p:nvPr/>
        </p:nvSpPr>
        <p:spPr>
          <a:xfrm>
            <a:off x="720399" y="10287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12284BCE-BD3B-0825-DFF4-B70F72293709}"/>
              </a:ext>
            </a:extLst>
          </p:cNvPr>
          <p:cNvSpPr/>
          <p:nvPr/>
        </p:nvSpPr>
        <p:spPr>
          <a:xfrm flipH="1">
            <a:off x="831196" y="-66032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DFDE34E8-28FA-B77E-536C-BACB3874EFB6}"/>
              </a:ext>
            </a:extLst>
          </p:cNvPr>
          <p:cNvSpPr/>
          <p:nvPr/>
        </p:nvSpPr>
        <p:spPr>
          <a:xfrm flipH="1">
            <a:off x="831196" y="13691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4" name="TextBox 15">
            <a:extLst>
              <a:ext uri="{FF2B5EF4-FFF2-40B4-BE49-F238E27FC236}">
                <a16:creationId xmlns:a16="http://schemas.microsoft.com/office/drawing/2014/main" id="{FC9E0DF2-6F87-8340-7784-D74CB71BC8DB}"/>
              </a:ext>
            </a:extLst>
          </p:cNvPr>
          <p:cNvSpPr txBox="1"/>
          <p:nvPr/>
        </p:nvSpPr>
        <p:spPr>
          <a:xfrm>
            <a:off x="1539799" y="3479535"/>
            <a:ext cx="7223201" cy="3579441"/>
          </a:xfrm>
          <a:prstGeom prst="rect">
            <a:avLst/>
          </a:prstGeom>
        </p:spPr>
        <p:txBody>
          <a:bodyPr wrap="square" lIns="0" tIns="0" rIns="0" bIns="0" rtlCol="0" anchor="t">
            <a:spAutoFit/>
          </a:bodyPr>
          <a:lstStyle/>
          <a:p>
            <a:pPr>
              <a:lnSpc>
                <a:spcPct val="150000"/>
              </a:lnSpc>
              <a:spcBef>
                <a:spcPts val="600"/>
              </a:spcBef>
              <a:spcAft>
                <a:spcPts val="600"/>
              </a:spcAft>
              <a:buClr>
                <a:srgbClr val="FF7E31"/>
              </a:buClr>
              <a:buSzPct val="120000"/>
            </a:pPr>
            <a:r>
              <a:rPr lang="en-US" sz="2400" dirty="0">
                <a:solidFill>
                  <a:srgbClr val="1D3149"/>
                </a:solidFill>
                <a:latin typeface="Poppins SemiBold" panose="020B0502040204020203" pitchFamily="2" charset="0"/>
                <a:cs typeface="Poppins SemiBold" panose="020B0502040204020203" pitchFamily="2" charset="0"/>
              </a:rPr>
              <a:t>This system includes:</a:t>
            </a:r>
          </a:p>
          <a:p>
            <a:pPr marL="342900" indent="-342900">
              <a:lnSpc>
                <a:spcPct val="150000"/>
              </a:lnSpc>
              <a:spcBef>
                <a:spcPts val="600"/>
              </a:spcBef>
              <a:spcAft>
                <a:spcPts val="600"/>
              </a:spcAft>
              <a:buClr>
                <a:srgbClr val="FF7E31"/>
              </a:buClr>
              <a:buSzPct val="120000"/>
              <a:buFont typeface="Wingdings" panose="05000000000000000000" pitchFamily="2" charset="2"/>
              <a:buChar char="§"/>
            </a:pPr>
            <a:r>
              <a:rPr lang="en-US" sz="2400" dirty="0">
                <a:solidFill>
                  <a:srgbClr val="1D3149"/>
                </a:solidFill>
                <a:latin typeface="Poppins SemiBold" panose="020B0502040204020203" pitchFamily="2" charset="0"/>
                <a:cs typeface="Poppins SemiBold" panose="020B0502040204020203" pitchFamily="2" charset="0"/>
              </a:rPr>
              <a:t>An analysis tool for course and student outcomes, improving learning and reducing work.</a:t>
            </a:r>
          </a:p>
          <a:p>
            <a:pPr marL="342900" indent="-342900">
              <a:lnSpc>
                <a:spcPct val="150000"/>
              </a:lnSpc>
              <a:spcBef>
                <a:spcPts val="600"/>
              </a:spcBef>
              <a:spcAft>
                <a:spcPts val="600"/>
              </a:spcAft>
              <a:buClr>
                <a:srgbClr val="FF7E31"/>
              </a:buClr>
              <a:buSzPct val="120000"/>
              <a:buFont typeface="Wingdings" panose="05000000000000000000" pitchFamily="2" charset="2"/>
              <a:buChar char="§"/>
            </a:pPr>
            <a:r>
              <a:rPr lang="en-US" sz="2400" dirty="0">
                <a:solidFill>
                  <a:srgbClr val="1D3149"/>
                </a:solidFill>
                <a:latin typeface="Poppins SemiBold" panose="020B0502040204020203" pitchFamily="2" charset="0"/>
                <a:cs typeface="Poppins SemiBold" panose="020B0502040204020203" pitchFamily="2" charset="0"/>
              </a:rPr>
              <a:t>Customizable user interface to cater to individual preferences and requirements.</a:t>
            </a:r>
          </a:p>
        </p:txBody>
      </p:sp>
      <p:sp>
        <p:nvSpPr>
          <p:cNvPr id="9" name="TextBox 15">
            <a:extLst>
              <a:ext uri="{FF2B5EF4-FFF2-40B4-BE49-F238E27FC236}">
                <a16:creationId xmlns:a16="http://schemas.microsoft.com/office/drawing/2014/main" id="{FCB696C6-22CE-5BBE-C8AF-BA1834634A5A}"/>
              </a:ext>
            </a:extLst>
          </p:cNvPr>
          <p:cNvSpPr txBox="1"/>
          <p:nvPr/>
        </p:nvSpPr>
        <p:spPr>
          <a:xfrm>
            <a:off x="1592508" y="6807465"/>
            <a:ext cx="7722942" cy="501676"/>
          </a:xfrm>
          <a:prstGeom prst="rect">
            <a:avLst/>
          </a:prstGeom>
        </p:spPr>
        <p:txBody>
          <a:bodyPr wrap="square" lIns="0" tIns="0" rIns="0" bIns="0" rtlCol="0" anchor="t">
            <a:spAutoFit/>
          </a:bodyPr>
          <a:lstStyle/>
          <a:p>
            <a:pPr marL="342900" indent="-342900">
              <a:lnSpc>
                <a:spcPct val="150000"/>
              </a:lnSpc>
              <a:spcBef>
                <a:spcPts val="600"/>
              </a:spcBef>
              <a:spcAft>
                <a:spcPts val="600"/>
              </a:spcAft>
              <a:buClr>
                <a:srgbClr val="FF7E31"/>
              </a:buClr>
              <a:buSzPct val="120000"/>
              <a:buFont typeface="Wingdings" panose="05000000000000000000" pitchFamily="2" charset="2"/>
              <a:buChar char="§"/>
            </a:pPr>
            <a:endParaRPr lang="en-US" sz="2400" dirty="0">
              <a:solidFill>
                <a:srgbClr val="1D3149"/>
              </a:solidFill>
              <a:latin typeface="Poppins SemiBold" panose="020B0502040204020203" pitchFamily="2" charset="0"/>
              <a:cs typeface="Poppins SemiBold" panose="020B0502040204020203" pitchFamily="2" charset="0"/>
            </a:endParaRPr>
          </a:p>
        </p:txBody>
      </p:sp>
      <p:pic>
        <p:nvPicPr>
          <p:cNvPr id="2" name="Picture 1">
            <a:extLst>
              <a:ext uri="{FF2B5EF4-FFF2-40B4-BE49-F238E27FC236}">
                <a16:creationId xmlns:a16="http://schemas.microsoft.com/office/drawing/2014/main" id="{D929EB4F-7CD9-D148-ED86-9426874CEEF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144000" y="2569593"/>
            <a:ext cx="9039868" cy="7021356"/>
          </a:xfrm>
          <a:prstGeom prst="rect">
            <a:avLst/>
          </a:prstGeom>
        </p:spPr>
      </p:pic>
    </p:spTree>
    <p:extLst>
      <p:ext uri="{BB962C8B-B14F-4D97-AF65-F5344CB8AC3E}">
        <p14:creationId xmlns:p14="http://schemas.microsoft.com/office/powerpoint/2010/main" val="2372077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B8FB37F7-B4DB-C78A-AB44-492AA23E03F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9CACBF80-8898-7A64-1B88-53CE3D34ADE0}"/>
              </a:ext>
            </a:extLst>
          </p:cNvPr>
          <p:cNvSpPr txBox="1"/>
          <p:nvPr/>
        </p:nvSpPr>
        <p:spPr>
          <a:xfrm>
            <a:off x="1371601" y="495300"/>
            <a:ext cx="2438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ERD</a:t>
            </a:r>
          </a:p>
        </p:txBody>
      </p:sp>
      <p:sp>
        <p:nvSpPr>
          <p:cNvPr id="16" name="TextBox 16">
            <a:extLst>
              <a:ext uri="{FF2B5EF4-FFF2-40B4-BE49-F238E27FC236}">
                <a16:creationId xmlns:a16="http://schemas.microsoft.com/office/drawing/2014/main" id="{E64FB393-22B5-30BC-D89D-6220BD224ADA}"/>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11</a:t>
            </a:r>
          </a:p>
        </p:txBody>
      </p:sp>
      <p:pic>
        <p:nvPicPr>
          <p:cNvPr id="18" name="Picture 17" descr="A blue and orange logo&#10;&#10;Description automatically generated">
            <a:extLst>
              <a:ext uri="{FF2B5EF4-FFF2-40B4-BE49-F238E27FC236}">
                <a16:creationId xmlns:a16="http://schemas.microsoft.com/office/drawing/2014/main" id="{2C8D2833-5C05-EB4B-456A-EAB53DCDD0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843D450A-2D10-C5D5-28C9-C833FAEDE302}"/>
              </a:ext>
            </a:extLst>
          </p:cNvPr>
          <p:cNvSpPr/>
          <p:nvPr/>
        </p:nvSpPr>
        <p:spPr>
          <a:xfrm>
            <a:off x="595591" y="73583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15B87F8D-C89F-8F70-4BDD-255D5E3D897D}"/>
              </a:ext>
            </a:extLst>
          </p:cNvPr>
          <p:cNvSpPr/>
          <p:nvPr/>
        </p:nvSpPr>
        <p:spPr>
          <a:xfrm>
            <a:off x="720399" y="88823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4D7BE1BE-E5FE-7851-0A57-D987FBAA0CFB}"/>
              </a:ext>
            </a:extLst>
          </p:cNvPr>
          <p:cNvSpPr/>
          <p:nvPr/>
        </p:nvSpPr>
        <p:spPr>
          <a:xfrm flipH="1">
            <a:off x="831196" y="-67437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0BEF4224-7CE8-0577-BEF5-9890F2EEBB92}"/>
              </a:ext>
            </a:extLst>
          </p:cNvPr>
          <p:cNvSpPr/>
          <p:nvPr/>
        </p:nvSpPr>
        <p:spPr>
          <a:xfrm flipH="1">
            <a:off x="831196" y="122864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4" name="Picture 3">
            <a:extLst>
              <a:ext uri="{FF2B5EF4-FFF2-40B4-BE49-F238E27FC236}">
                <a16:creationId xmlns:a16="http://schemas.microsoft.com/office/drawing/2014/main" id="{9AC03EB1-68AA-E4B1-D75A-F17E7C980C7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33700" y="342793"/>
            <a:ext cx="12420600" cy="9601415"/>
          </a:xfrm>
          <a:prstGeom prst="rect">
            <a:avLst/>
          </a:prstGeom>
        </p:spPr>
      </p:pic>
    </p:spTree>
    <p:extLst>
      <p:ext uri="{BB962C8B-B14F-4D97-AF65-F5344CB8AC3E}">
        <p14:creationId xmlns:p14="http://schemas.microsoft.com/office/powerpoint/2010/main" val="39726086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1622EDE3-D742-3856-C340-2F4293355EC3}"/>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00A4C158-EBDD-B9A7-F85C-0DC15542D409}"/>
              </a:ext>
            </a:extLst>
          </p:cNvPr>
          <p:cNvSpPr txBox="1"/>
          <p:nvPr/>
        </p:nvSpPr>
        <p:spPr>
          <a:xfrm>
            <a:off x="1371601" y="495300"/>
            <a:ext cx="2438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BPMN</a:t>
            </a:r>
          </a:p>
        </p:txBody>
      </p:sp>
      <p:sp>
        <p:nvSpPr>
          <p:cNvPr id="16" name="TextBox 16">
            <a:extLst>
              <a:ext uri="{FF2B5EF4-FFF2-40B4-BE49-F238E27FC236}">
                <a16:creationId xmlns:a16="http://schemas.microsoft.com/office/drawing/2014/main" id="{B55482BD-CA5B-6837-41F6-23B77E244870}"/>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12</a:t>
            </a:r>
          </a:p>
        </p:txBody>
      </p:sp>
      <p:pic>
        <p:nvPicPr>
          <p:cNvPr id="18" name="Picture 17" descr="A blue and orange logo&#10;&#10;Description automatically generated">
            <a:extLst>
              <a:ext uri="{FF2B5EF4-FFF2-40B4-BE49-F238E27FC236}">
                <a16:creationId xmlns:a16="http://schemas.microsoft.com/office/drawing/2014/main" id="{5FBCF405-5C47-F544-21EA-3D520028C0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989D1412-AB02-988F-E52F-78E53525B90E}"/>
              </a:ext>
            </a:extLst>
          </p:cNvPr>
          <p:cNvSpPr/>
          <p:nvPr/>
        </p:nvSpPr>
        <p:spPr>
          <a:xfrm>
            <a:off x="595591" y="73583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4724444E-C3D1-1F97-F806-0E7F1AF6E808}"/>
              </a:ext>
            </a:extLst>
          </p:cNvPr>
          <p:cNvSpPr/>
          <p:nvPr/>
        </p:nvSpPr>
        <p:spPr>
          <a:xfrm>
            <a:off x="720399" y="88823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85192C89-D5B6-9BA4-09D9-BDDD178EB099}"/>
              </a:ext>
            </a:extLst>
          </p:cNvPr>
          <p:cNvSpPr/>
          <p:nvPr/>
        </p:nvSpPr>
        <p:spPr>
          <a:xfrm flipH="1">
            <a:off x="831196" y="-67437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FACA254E-3D18-99B6-8B78-D70A72DCFCD2}"/>
              </a:ext>
            </a:extLst>
          </p:cNvPr>
          <p:cNvSpPr/>
          <p:nvPr/>
        </p:nvSpPr>
        <p:spPr>
          <a:xfrm flipH="1">
            <a:off x="831196" y="122864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2" name="Picture 1">
            <a:extLst>
              <a:ext uri="{FF2B5EF4-FFF2-40B4-BE49-F238E27FC236}">
                <a16:creationId xmlns:a16="http://schemas.microsoft.com/office/drawing/2014/main" id="{7BFAB94E-01B5-C345-2BA2-05986FA8B5D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446024" y="-8877300"/>
            <a:ext cx="11395953" cy="8851353"/>
          </a:xfrm>
          <a:prstGeom prst="rect">
            <a:avLst/>
          </a:prstGeom>
        </p:spPr>
      </p:pic>
      <p:pic>
        <p:nvPicPr>
          <p:cNvPr id="4" name="Picture 3">
            <a:extLst>
              <a:ext uri="{FF2B5EF4-FFF2-40B4-BE49-F238E27FC236}">
                <a16:creationId xmlns:a16="http://schemas.microsoft.com/office/drawing/2014/main" id="{CB11DBF0-C35C-6279-E6DE-49BE202792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66801" y="1060748"/>
            <a:ext cx="17709601" cy="8165504"/>
          </a:xfrm>
          <a:prstGeom prst="rect">
            <a:avLst/>
          </a:prstGeom>
        </p:spPr>
      </p:pic>
    </p:spTree>
    <p:extLst>
      <p:ext uri="{BB962C8B-B14F-4D97-AF65-F5344CB8AC3E}">
        <p14:creationId xmlns:p14="http://schemas.microsoft.com/office/powerpoint/2010/main" val="30513829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608B4B1B-8EEF-E9AF-35EE-B434337CC2DF}"/>
            </a:ext>
          </a:extLst>
        </p:cNvPr>
        <p:cNvGrpSpPr/>
        <p:nvPr/>
      </p:nvGrpSpPr>
      <p:grpSpPr>
        <a:xfrm>
          <a:off x="0" y="0"/>
          <a:ext cx="0" cy="0"/>
          <a:chOff x="0" y="0"/>
          <a:chExt cx="0" cy="0"/>
        </a:xfrm>
      </p:grpSpPr>
      <p:sp>
        <p:nvSpPr>
          <p:cNvPr id="12" name="AutoShape 12">
            <a:extLst>
              <a:ext uri="{FF2B5EF4-FFF2-40B4-BE49-F238E27FC236}">
                <a16:creationId xmlns:a16="http://schemas.microsoft.com/office/drawing/2014/main" id="{FDC2C606-2B94-3980-C024-7DC69A16A34F}"/>
              </a:ext>
            </a:extLst>
          </p:cNvPr>
          <p:cNvSpPr/>
          <p:nvPr/>
        </p:nvSpPr>
        <p:spPr>
          <a:xfrm flipH="1">
            <a:off x="838200" y="4293370"/>
            <a:ext cx="0" cy="7479530"/>
          </a:xfrm>
          <a:prstGeom prst="line">
            <a:avLst/>
          </a:prstGeom>
          <a:ln w="44450" cap="rnd">
            <a:solidFill>
              <a:srgbClr val="FF7E31">
                <a:alpha val="74000"/>
              </a:srgbClr>
            </a:solidFill>
            <a:prstDash val="lgDash"/>
            <a:headEnd type="none" w="sm" len="sm"/>
            <a:tailEnd type="none" w="sm" len="sm"/>
          </a:ln>
        </p:spPr>
        <p:txBody>
          <a:bodyPr/>
          <a:lstStyle/>
          <a:p>
            <a:endParaRPr lang="en-US">
              <a:solidFill>
                <a:srgbClr val="1D3149"/>
              </a:solidFill>
            </a:endParaRPr>
          </a:p>
        </p:txBody>
      </p:sp>
      <p:grpSp>
        <p:nvGrpSpPr>
          <p:cNvPr id="4" name="Group 3">
            <a:extLst>
              <a:ext uri="{FF2B5EF4-FFF2-40B4-BE49-F238E27FC236}">
                <a16:creationId xmlns:a16="http://schemas.microsoft.com/office/drawing/2014/main" id="{11982C2A-91FF-53FF-36CD-13E70CFD1F6F}"/>
              </a:ext>
            </a:extLst>
          </p:cNvPr>
          <p:cNvGrpSpPr/>
          <p:nvPr/>
        </p:nvGrpSpPr>
        <p:grpSpPr>
          <a:xfrm>
            <a:off x="-1295400" y="8191500"/>
            <a:ext cx="21145500" cy="9452207"/>
            <a:chOff x="-1219200" y="8340493"/>
            <a:chExt cx="21145500" cy="9452207"/>
          </a:xfrm>
        </p:grpSpPr>
        <p:sp>
          <p:nvSpPr>
            <p:cNvPr id="20" name="Oval 19">
              <a:extLst>
                <a:ext uri="{FF2B5EF4-FFF2-40B4-BE49-F238E27FC236}">
                  <a16:creationId xmlns:a16="http://schemas.microsoft.com/office/drawing/2014/main" id="{1675B68E-52F9-A591-F65C-98B6F010064E}"/>
                </a:ext>
              </a:extLst>
            </p:cNvPr>
            <p:cNvSpPr/>
            <p:nvPr/>
          </p:nvSpPr>
          <p:spPr>
            <a:xfrm>
              <a:off x="-1219200" y="8340493"/>
              <a:ext cx="20802600" cy="7775807"/>
            </a:xfrm>
            <a:prstGeom prst="ellipse">
              <a:avLst/>
            </a:prstGeom>
            <a:solidFill>
              <a:srgbClr val="1D314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2">
              <a:extLst>
                <a:ext uri="{FF2B5EF4-FFF2-40B4-BE49-F238E27FC236}">
                  <a16:creationId xmlns:a16="http://schemas.microsoft.com/office/drawing/2014/main" id="{FDAD4497-D253-D17B-D23F-1F879413D12C}"/>
                </a:ext>
              </a:extLst>
            </p:cNvPr>
            <p:cNvSpPr/>
            <p:nvPr/>
          </p:nvSpPr>
          <p:spPr>
            <a:xfrm>
              <a:off x="-1219200" y="8503019"/>
              <a:ext cx="21145500" cy="928968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t="-38296" b="-38296"/>
              </a:stretch>
            </a:blipFill>
          </p:spPr>
          <p:txBody>
            <a:bodyPr/>
            <a:lstStyle/>
            <a:p>
              <a:endParaRPr lang="en-US" dirty="0"/>
            </a:p>
          </p:txBody>
        </p:sp>
      </p:grpSp>
      <p:sp>
        <p:nvSpPr>
          <p:cNvPr id="9" name="Freeform 9">
            <a:extLst>
              <a:ext uri="{FF2B5EF4-FFF2-40B4-BE49-F238E27FC236}">
                <a16:creationId xmlns:a16="http://schemas.microsoft.com/office/drawing/2014/main" id="{FEDB138D-7AEC-956F-A1E4-222F63C3BD4C}"/>
              </a:ext>
            </a:extLst>
          </p:cNvPr>
          <p:cNvSpPr/>
          <p:nvPr/>
        </p:nvSpPr>
        <p:spPr>
          <a:xfrm>
            <a:off x="602595" y="3804569"/>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alpha val="74000"/>
              </a:srgbClr>
            </a:solidFill>
            <a:prstDash val="solid"/>
            <a:miter/>
          </a:ln>
        </p:spPr>
        <p:txBody>
          <a:bodyPr/>
          <a:lstStyle/>
          <a:p>
            <a:endParaRPr lang="en-US" dirty="0"/>
          </a:p>
        </p:txBody>
      </p:sp>
      <p:sp>
        <p:nvSpPr>
          <p:cNvPr id="11" name="Freeform 11">
            <a:extLst>
              <a:ext uri="{FF2B5EF4-FFF2-40B4-BE49-F238E27FC236}">
                <a16:creationId xmlns:a16="http://schemas.microsoft.com/office/drawing/2014/main" id="{542C4769-8BC8-964F-94CE-5AF1C682C417}"/>
              </a:ext>
            </a:extLst>
          </p:cNvPr>
          <p:cNvSpPr/>
          <p:nvPr/>
        </p:nvSpPr>
        <p:spPr>
          <a:xfrm>
            <a:off x="688173" y="3923701"/>
            <a:ext cx="300053" cy="252295"/>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a:solidFill>
                <a:srgbClr val="1D3149"/>
              </a:solidFill>
            </a:endParaRPr>
          </a:p>
        </p:txBody>
      </p:sp>
      <p:sp>
        <p:nvSpPr>
          <p:cNvPr id="14" name="TextBox 14">
            <a:extLst>
              <a:ext uri="{FF2B5EF4-FFF2-40B4-BE49-F238E27FC236}">
                <a16:creationId xmlns:a16="http://schemas.microsoft.com/office/drawing/2014/main" id="{FCEDF853-3019-4266-AA8E-5068B34236DE}"/>
              </a:ext>
            </a:extLst>
          </p:cNvPr>
          <p:cNvSpPr txBox="1"/>
          <p:nvPr/>
        </p:nvSpPr>
        <p:spPr>
          <a:xfrm>
            <a:off x="1295400" y="3543300"/>
            <a:ext cx="4122773"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Overview</a:t>
            </a:r>
            <a:endParaRPr lang="en-US" sz="4800" dirty="0">
              <a:solidFill>
                <a:srgbClr val="FF7E31"/>
              </a:solidFill>
              <a:latin typeface="Poppins Medium"/>
            </a:endParaRPr>
          </a:p>
        </p:txBody>
      </p:sp>
      <p:sp>
        <p:nvSpPr>
          <p:cNvPr id="15" name="TextBox 15">
            <a:extLst>
              <a:ext uri="{FF2B5EF4-FFF2-40B4-BE49-F238E27FC236}">
                <a16:creationId xmlns:a16="http://schemas.microsoft.com/office/drawing/2014/main" id="{B768F992-2FB6-0EDB-1D04-E800152B67A2}"/>
              </a:ext>
            </a:extLst>
          </p:cNvPr>
          <p:cNvSpPr txBox="1"/>
          <p:nvPr/>
        </p:nvSpPr>
        <p:spPr>
          <a:xfrm>
            <a:off x="1600200" y="4878029"/>
            <a:ext cx="8607757" cy="1609671"/>
          </a:xfrm>
          <a:prstGeom prst="rect">
            <a:avLst/>
          </a:prstGeom>
        </p:spPr>
        <p:txBody>
          <a:bodyPr wrap="square" lIns="0" tIns="0" rIns="0" bIns="0" rtlCol="0" anchor="t">
            <a:spAutoFit/>
          </a:bodyPr>
          <a:lstStyle/>
          <a:p>
            <a:pPr>
              <a:lnSpc>
                <a:spcPct val="150000"/>
              </a:lnSpc>
              <a:spcBef>
                <a:spcPct val="0"/>
              </a:spcBef>
            </a:pPr>
            <a:r>
              <a:rPr lang="en-US" sz="2400" dirty="0">
                <a:solidFill>
                  <a:srgbClr val="1D3149"/>
                </a:solidFill>
                <a:latin typeface="Poppins SemiBold" panose="020B0502040204020203" pitchFamily="2" charset="0"/>
                <a:cs typeface="Poppins SemiBold" panose="020B0502040204020203" pitchFamily="2" charset="0"/>
              </a:rPr>
              <a:t>An open-source learning management system, specifically designed to enhance accessibility for students and faculties at Egyptian universities.</a:t>
            </a:r>
          </a:p>
        </p:txBody>
      </p:sp>
      <p:pic>
        <p:nvPicPr>
          <p:cNvPr id="18" name="Picture 17" descr="A blue and orange logo&#10;&#10;Description automatically generated">
            <a:extLst>
              <a:ext uri="{FF2B5EF4-FFF2-40B4-BE49-F238E27FC236}">
                <a16:creationId xmlns:a16="http://schemas.microsoft.com/office/drawing/2014/main" id="{ABBC2056-B46F-BA9A-F74C-22ACB8DC69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538" y="342900"/>
            <a:ext cx="1303062" cy="1370317"/>
          </a:xfrm>
          <a:prstGeom prst="rect">
            <a:avLst/>
          </a:prstGeom>
        </p:spPr>
      </p:pic>
      <p:pic>
        <p:nvPicPr>
          <p:cNvPr id="2" name="Picture 1" descr="A screenshot of a phone&#10;&#10;Description automatically generated">
            <a:extLst>
              <a:ext uri="{FF2B5EF4-FFF2-40B4-BE49-F238E27FC236}">
                <a16:creationId xmlns:a16="http://schemas.microsoft.com/office/drawing/2014/main" id="{8BAA0EC8-F52C-FBB0-61B8-04614E6C7C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29800" y="636734"/>
            <a:ext cx="7711777" cy="9789774"/>
          </a:xfrm>
          <a:prstGeom prst="rect">
            <a:avLst/>
          </a:prstGeom>
        </p:spPr>
      </p:pic>
    </p:spTree>
    <p:extLst>
      <p:ext uri="{BB962C8B-B14F-4D97-AF65-F5344CB8AC3E}">
        <p14:creationId xmlns:p14="http://schemas.microsoft.com/office/powerpoint/2010/main" val="257017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9FC383F5-8212-8737-70CC-613F99DDEB00}"/>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380B6F5E-48C6-3A1B-1F6A-1F2A0E4FDE40}"/>
              </a:ext>
            </a:extLst>
          </p:cNvPr>
          <p:cNvSpPr txBox="1"/>
          <p:nvPr/>
        </p:nvSpPr>
        <p:spPr>
          <a:xfrm>
            <a:off x="1371601" y="495300"/>
            <a:ext cx="2438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BPMN</a:t>
            </a:r>
          </a:p>
        </p:txBody>
      </p:sp>
      <p:sp>
        <p:nvSpPr>
          <p:cNvPr id="16" name="TextBox 16">
            <a:extLst>
              <a:ext uri="{FF2B5EF4-FFF2-40B4-BE49-F238E27FC236}">
                <a16:creationId xmlns:a16="http://schemas.microsoft.com/office/drawing/2014/main" id="{B9EC3785-11EC-A84A-59D2-9AAA5F502DB8}"/>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13</a:t>
            </a:r>
          </a:p>
        </p:txBody>
      </p:sp>
      <p:pic>
        <p:nvPicPr>
          <p:cNvPr id="18" name="Picture 17" descr="A blue and orange logo&#10;&#10;Description automatically generated">
            <a:extLst>
              <a:ext uri="{FF2B5EF4-FFF2-40B4-BE49-F238E27FC236}">
                <a16:creationId xmlns:a16="http://schemas.microsoft.com/office/drawing/2014/main" id="{6021393F-6BA9-087E-B1CF-10CE1FF88F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F20C77F4-415B-413E-D300-79FAA1F1C35B}"/>
              </a:ext>
            </a:extLst>
          </p:cNvPr>
          <p:cNvSpPr/>
          <p:nvPr/>
        </p:nvSpPr>
        <p:spPr>
          <a:xfrm>
            <a:off x="595591" y="73583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5D343D36-47FC-E9BE-AD82-7821A7418F2F}"/>
              </a:ext>
            </a:extLst>
          </p:cNvPr>
          <p:cNvSpPr/>
          <p:nvPr/>
        </p:nvSpPr>
        <p:spPr>
          <a:xfrm>
            <a:off x="720399" y="88823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4E65C933-8637-8DA6-7765-53ACC51412AE}"/>
              </a:ext>
            </a:extLst>
          </p:cNvPr>
          <p:cNvSpPr/>
          <p:nvPr/>
        </p:nvSpPr>
        <p:spPr>
          <a:xfrm flipH="1">
            <a:off x="831196" y="-67437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BE2DDAD0-DBE5-1380-63B5-2A2CD8968CDE}"/>
              </a:ext>
            </a:extLst>
          </p:cNvPr>
          <p:cNvSpPr/>
          <p:nvPr/>
        </p:nvSpPr>
        <p:spPr>
          <a:xfrm flipH="1">
            <a:off x="831196" y="122864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2" name="Picture 1">
            <a:extLst>
              <a:ext uri="{FF2B5EF4-FFF2-40B4-BE49-F238E27FC236}">
                <a16:creationId xmlns:a16="http://schemas.microsoft.com/office/drawing/2014/main" id="{9DACE9EB-558C-DD62-35A8-9C9EB4FF98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446024" y="-8877300"/>
            <a:ext cx="11395953" cy="8851353"/>
          </a:xfrm>
          <a:prstGeom prst="rect">
            <a:avLst/>
          </a:prstGeom>
        </p:spPr>
      </p:pic>
      <p:pic>
        <p:nvPicPr>
          <p:cNvPr id="4" name="Picture 3">
            <a:extLst>
              <a:ext uri="{FF2B5EF4-FFF2-40B4-BE49-F238E27FC236}">
                <a16:creationId xmlns:a16="http://schemas.microsoft.com/office/drawing/2014/main" id="{CD1CD447-98A1-C599-5383-D4C1ACAA84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804585" y="703607"/>
            <a:ext cx="14678830" cy="8879786"/>
          </a:xfrm>
          <a:prstGeom prst="rect">
            <a:avLst/>
          </a:prstGeom>
        </p:spPr>
      </p:pic>
      <p:grpSp>
        <p:nvGrpSpPr>
          <p:cNvPr id="3" name="Group 2">
            <a:extLst>
              <a:ext uri="{FF2B5EF4-FFF2-40B4-BE49-F238E27FC236}">
                <a16:creationId xmlns:a16="http://schemas.microsoft.com/office/drawing/2014/main" id="{489AA304-A6FA-B32D-C540-A34B8352848E}"/>
              </a:ext>
            </a:extLst>
          </p:cNvPr>
          <p:cNvGrpSpPr/>
          <p:nvPr/>
        </p:nvGrpSpPr>
        <p:grpSpPr>
          <a:xfrm>
            <a:off x="1226206" y="8801100"/>
            <a:ext cx="1059794" cy="1241715"/>
            <a:chOff x="1226206" y="8801100"/>
            <a:chExt cx="1059794" cy="1241715"/>
          </a:xfrm>
        </p:grpSpPr>
        <p:pic>
          <p:nvPicPr>
            <p:cNvPr id="5" name="Picture 11">
              <a:extLst>
                <a:ext uri="{FF2B5EF4-FFF2-40B4-BE49-F238E27FC236}">
                  <a16:creationId xmlns:a16="http://schemas.microsoft.com/office/drawing/2014/main" id="{BB6EB5C7-3F06-F790-F4E4-F1175ABE61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267809" y="9066227"/>
              <a:ext cx="976588" cy="976588"/>
            </a:xfrm>
            <a:prstGeom prst="rect">
              <a:avLst/>
            </a:prstGeom>
          </p:spPr>
        </p:pic>
        <p:sp>
          <p:nvSpPr>
            <p:cNvPr id="9" name="TextBox 14">
              <a:extLst>
                <a:ext uri="{FF2B5EF4-FFF2-40B4-BE49-F238E27FC236}">
                  <a16:creationId xmlns:a16="http://schemas.microsoft.com/office/drawing/2014/main" id="{B884548C-EB80-6B73-672E-B232A8867847}"/>
                </a:ext>
              </a:extLst>
            </p:cNvPr>
            <p:cNvSpPr txBox="1"/>
            <p:nvPr/>
          </p:nvSpPr>
          <p:spPr>
            <a:xfrm>
              <a:off x="1226206" y="8801100"/>
              <a:ext cx="1059794" cy="215444"/>
            </a:xfrm>
            <a:prstGeom prst="rect">
              <a:avLst/>
            </a:prstGeom>
          </p:spPr>
          <p:txBody>
            <a:bodyPr wrap="square" lIns="0" tIns="0" rIns="0" bIns="0" rtlCol="0" anchor="ctr">
              <a:spAutoFit/>
            </a:bodyPr>
            <a:lstStyle/>
            <a:p>
              <a:pPr algn="ctr">
                <a:spcBef>
                  <a:spcPct val="0"/>
                </a:spcBef>
              </a:pPr>
              <a:r>
                <a:rPr lang="en-US" sz="1400" dirty="0">
                  <a:solidFill>
                    <a:srgbClr val="1D3149"/>
                  </a:solidFill>
                  <a:latin typeface="Poppins Medium"/>
                </a:rPr>
                <a:t>Scan Me</a:t>
              </a:r>
              <a:endParaRPr lang="en-US" sz="1050" dirty="0">
                <a:solidFill>
                  <a:srgbClr val="1D3149"/>
                </a:solidFill>
                <a:latin typeface="Poppins Medium"/>
              </a:endParaRPr>
            </a:p>
          </p:txBody>
        </p:sp>
      </p:grpSp>
    </p:spTree>
    <p:extLst>
      <p:ext uri="{BB962C8B-B14F-4D97-AF65-F5344CB8AC3E}">
        <p14:creationId xmlns:p14="http://schemas.microsoft.com/office/powerpoint/2010/main" val="1805590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2F318449-989E-5C35-0EE1-A3EA25E501C1}"/>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47287D47-B719-6C05-FB4D-4E2AAA304218}"/>
              </a:ext>
            </a:extLst>
          </p:cNvPr>
          <p:cNvSpPr txBox="1"/>
          <p:nvPr/>
        </p:nvSpPr>
        <p:spPr>
          <a:xfrm>
            <a:off x="1371600" y="1257300"/>
            <a:ext cx="5638799"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Technologies</a:t>
            </a:r>
          </a:p>
        </p:txBody>
      </p:sp>
      <p:sp>
        <p:nvSpPr>
          <p:cNvPr id="16" name="TextBox 16">
            <a:extLst>
              <a:ext uri="{FF2B5EF4-FFF2-40B4-BE49-F238E27FC236}">
                <a16:creationId xmlns:a16="http://schemas.microsoft.com/office/drawing/2014/main" id="{D2B952F2-186B-C36E-DEDC-DA541117916B}"/>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14</a:t>
            </a:r>
          </a:p>
        </p:txBody>
      </p:sp>
      <p:pic>
        <p:nvPicPr>
          <p:cNvPr id="18" name="Picture 17" descr="A blue and orange logo&#10;&#10;Description automatically generated">
            <a:extLst>
              <a:ext uri="{FF2B5EF4-FFF2-40B4-BE49-F238E27FC236}">
                <a16:creationId xmlns:a16="http://schemas.microsoft.com/office/drawing/2014/main" id="{312B378D-D0BF-016A-7400-805ADB47F7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A3204A1C-8F55-C2EE-ED70-1CC6B89D31C1}"/>
              </a:ext>
            </a:extLst>
          </p:cNvPr>
          <p:cNvSpPr/>
          <p:nvPr/>
        </p:nvSpPr>
        <p:spPr>
          <a:xfrm>
            <a:off x="595591" y="149783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3FBA0639-1FCD-4F0A-C76E-76173F2E473A}"/>
              </a:ext>
            </a:extLst>
          </p:cNvPr>
          <p:cNvSpPr/>
          <p:nvPr/>
        </p:nvSpPr>
        <p:spPr>
          <a:xfrm>
            <a:off x="720399" y="165023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F0639F3E-A65F-9BD9-2B9E-7D08D4257317}"/>
              </a:ext>
            </a:extLst>
          </p:cNvPr>
          <p:cNvSpPr/>
          <p:nvPr/>
        </p:nvSpPr>
        <p:spPr>
          <a:xfrm flipH="1">
            <a:off x="831196" y="-59817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AABA75FD-77FA-6B85-60E5-51858ED32373}"/>
              </a:ext>
            </a:extLst>
          </p:cNvPr>
          <p:cNvSpPr/>
          <p:nvPr/>
        </p:nvSpPr>
        <p:spPr>
          <a:xfrm flipH="1">
            <a:off x="831196" y="199064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grpSp>
        <p:nvGrpSpPr>
          <p:cNvPr id="47" name="Group 46">
            <a:extLst>
              <a:ext uri="{FF2B5EF4-FFF2-40B4-BE49-F238E27FC236}">
                <a16:creationId xmlns:a16="http://schemas.microsoft.com/office/drawing/2014/main" id="{5DB3511B-5FAD-D60C-653A-FF4005CA8BD4}"/>
              </a:ext>
            </a:extLst>
          </p:cNvPr>
          <p:cNvGrpSpPr/>
          <p:nvPr/>
        </p:nvGrpSpPr>
        <p:grpSpPr>
          <a:xfrm>
            <a:off x="1544003" y="4857808"/>
            <a:ext cx="4798803" cy="2873837"/>
            <a:chOff x="1409700" y="3924301"/>
            <a:chExt cx="4798803" cy="2873837"/>
          </a:xfrm>
        </p:grpSpPr>
        <p:grpSp>
          <p:nvGrpSpPr>
            <p:cNvPr id="28" name="Group 27">
              <a:extLst>
                <a:ext uri="{FF2B5EF4-FFF2-40B4-BE49-F238E27FC236}">
                  <a16:creationId xmlns:a16="http://schemas.microsoft.com/office/drawing/2014/main" id="{6A1762C4-3E5E-8D14-69AA-FDA0256EB8B9}"/>
                </a:ext>
              </a:extLst>
            </p:cNvPr>
            <p:cNvGrpSpPr/>
            <p:nvPr/>
          </p:nvGrpSpPr>
          <p:grpSpPr>
            <a:xfrm>
              <a:off x="1409700" y="3924301"/>
              <a:ext cx="4798803" cy="1263075"/>
              <a:chOff x="1799281" y="2926948"/>
              <a:chExt cx="5211118" cy="1371599"/>
            </a:xfrm>
          </p:grpSpPr>
          <p:pic>
            <p:nvPicPr>
              <p:cNvPr id="25" name="Picture 24" descr="A purple file with white text&#10;&#10;Description automatically generated">
                <a:extLst>
                  <a:ext uri="{FF2B5EF4-FFF2-40B4-BE49-F238E27FC236}">
                    <a16:creationId xmlns:a16="http://schemas.microsoft.com/office/drawing/2014/main" id="{4E9E3156-DEBE-5CE2-4601-D2C589AE28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8800" y="2926948"/>
                <a:ext cx="1371599" cy="1371599"/>
              </a:xfrm>
              <a:prstGeom prst="rect">
                <a:avLst/>
              </a:prstGeom>
            </p:spPr>
          </p:pic>
          <p:pic>
            <p:nvPicPr>
              <p:cNvPr id="27" name="Picture 26" descr="A logo of a microsoft office&#10;&#10;Description automatically generated">
                <a:extLst>
                  <a:ext uri="{FF2B5EF4-FFF2-40B4-BE49-F238E27FC236}">
                    <a16:creationId xmlns:a16="http://schemas.microsoft.com/office/drawing/2014/main" id="{C8B3CB71-DAE3-3D38-DB33-EC2EDDABCF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9281" y="2946778"/>
                <a:ext cx="3679389" cy="1331939"/>
              </a:xfrm>
              <a:prstGeom prst="rect">
                <a:avLst/>
              </a:prstGeom>
            </p:spPr>
          </p:pic>
        </p:grpSp>
        <p:grpSp>
          <p:nvGrpSpPr>
            <p:cNvPr id="29" name="Group 28">
              <a:extLst>
                <a:ext uri="{FF2B5EF4-FFF2-40B4-BE49-F238E27FC236}">
                  <a16:creationId xmlns:a16="http://schemas.microsoft.com/office/drawing/2014/main" id="{3ABF10C9-0AFB-324D-CA80-EE9CE40CF6E8}"/>
                </a:ext>
              </a:extLst>
            </p:cNvPr>
            <p:cNvGrpSpPr/>
            <p:nvPr/>
          </p:nvGrpSpPr>
          <p:grpSpPr>
            <a:xfrm>
              <a:off x="1413564" y="5657976"/>
              <a:ext cx="4791687" cy="1140162"/>
              <a:chOff x="1752600" y="4657123"/>
              <a:chExt cx="5203390" cy="1238125"/>
            </a:xfrm>
          </p:grpSpPr>
          <p:pic>
            <p:nvPicPr>
              <p:cNvPr id="23" name="Picture 22" descr="A blue and black logo&#10;&#10;Description automatically generated">
                <a:extLst>
                  <a:ext uri="{FF2B5EF4-FFF2-40B4-BE49-F238E27FC236}">
                    <a16:creationId xmlns:a16="http://schemas.microsoft.com/office/drawing/2014/main" id="{F1831CB4-6977-CEDC-B5E8-E37E595F21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2600" y="4657123"/>
                <a:ext cx="1238125" cy="1238125"/>
              </a:xfrm>
              <a:prstGeom prst="rect">
                <a:avLst/>
              </a:prstGeom>
            </p:spPr>
          </p:pic>
          <p:pic>
            <p:nvPicPr>
              <p:cNvPr id="26" name="Picture 2">
                <a:extLst>
                  <a:ext uri="{FF2B5EF4-FFF2-40B4-BE49-F238E27FC236}">
                    <a16:creationId xmlns:a16="http://schemas.microsoft.com/office/drawing/2014/main" id="{BB3C1DC6-5077-B7F9-248D-116D32BB73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4968597"/>
                <a:ext cx="3679390" cy="5028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 name="Group 44">
            <a:extLst>
              <a:ext uri="{FF2B5EF4-FFF2-40B4-BE49-F238E27FC236}">
                <a16:creationId xmlns:a16="http://schemas.microsoft.com/office/drawing/2014/main" id="{A3AE70C2-D33A-3C7D-63E0-8CF81A42DA1A}"/>
              </a:ext>
            </a:extLst>
          </p:cNvPr>
          <p:cNvGrpSpPr/>
          <p:nvPr/>
        </p:nvGrpSpPr>
        <p:grpSpPr>
          <a:xfrm>
            <a:off x="12689772" y="3924300"/>
            <a:ext cx="4054225" cy="4740853"/>
            <a:chOff x="13317065" y="3168304"/>
            <a:chExt cx="4054225" cy="4740853"/>
          </a:xfrm>
        </p:grpSpPr>
        <p:grpSp>
          <p:nvGrpSpPr>
            <p:cNvPr id="43" name="Group 42">
              <a:extLst>
                <a:ext uri="{FF2B5EF4-FFF2-40B4-BE49-F238E27FC236}">
                  <a16:creationId xmlns:a16="http://schemas.microsoft.com/office/drawing/2014/main" id="{A462D6FA-C9A4-8147-6473-FF8BC4731DCD}"/>
                </a:ext>
              </a:extLst>
            </p:cNvPr>
            <p:cNvGrpSpPr/>
            <p:nvPr/>
          </p:nvGrpSpPr>
          <p:grpSpPr>
            <a:xfrm>
              <a:off x="13403610" y="3168304"/>
              <a:ext cx="3881134" cy="1787796"/>
              <a:chOff x="13792200" y="3168304"/>
              <a:chExt cx="3390900" cy="1787796"/>
            </a:xfrm>
          </p:grpSpPr>
          <p:pic>
            <p:nvPicPr>
              <p:cNvPr id="1026" name="Picture 2">
                <a:extLst>
                  <a:ext uri="{FF2B5EF4-FFF2-40B4-BE49-F238E27FC236}">
                    <a16:creationId xmlns:a16="http://schemas.microsoft.com/office/drawing/2014/main" id="{44C4718F-AC5B-BF20-B364-070F3EC8904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792200" y="3492122"/>
                <a:ext cx="1280180" cy="11401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green leaf with brown letters on a black background&#10;&#10;Description automatically generated">
                <a:extLst>
                  <a:ext uri="{FF2B5EF4-FFF2-40B4-BE49-F238E27FC236}">
                    <a16:creationId xmlns:a16="http://schemas.microsoft.com/office/drawing/2014/main" id="{1354506F-0357-76B0-F8D9-57133D3247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395304" y="3168304"/>
                <a:ext cx="1787796" cy="1787796"/>
              </a:xfrm>
              <a:prstGeom prst="rect">
                <a:avLst/>
              </a:prstGeom>
            </p:spPr>
          </p:pic>
        </p:grpSp>
        <p:grpSp>
          <p:nvGrpSpPr>
            <p:cNvPr id="44" name="Group 43">
              <a:extLst>
                <a:ext uri="{FF2B5EF4-FFF2-40B4-BE49-F238E27FC236}">
                  <a16:creationId xmlns:a16="http://schemas.microsoft.com/office/drawing/2014/main" id="{D6400728-671B-037B-AA03-878F572935C8}"/>
                </a:ext>
              </a:extLst>
            </p:cNvPr>
            <p:cNvGrpSpPr/>
            <p:nvPr/>
          </p:nvGrpSpPr>
          <p:grpSpPr>
            <a:xfrm>
              <a:off x="13317065" y="4909733"/>
              <a:ext cx="4054225" cy="1525576"/>
              <a:chOff x="13332164" y="4932570"/>
              <a:chExt cx="4054225" cy="1525576"/>
            </a:xfrm>
          </p:grpSpPr>
          <p:pic>
            <p:nvPicPr>
              <p:cNvPr id="9" name="Picture 8" descr="A black and green logo&#10;&#10;Description automatically generated">
                <a:extLst>
                  <a:ext uri="{FF2B5EF4-FFF2-40B4-BE49-F238E27FC236}">
                    <a16:creationId xmlns:a16="http://schemas.microsoft.com/office/drawing/2014/main" id="{367180AC-7289-2618-9188-F9E6B05CF49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332164" y="4932570"/>
                <a:ext cx="2746036" cy="1525576"/>
              </a:xfrm>
              <a:prstGeom prst="rect">
                <a:avLst/>
              </a:prstGeom>
            </p:spPr>
          </p:pic>
          <p:pic>
            <p:nvPicPr>
              <p:cNvPr id="15" name="Picture 14" descr="A blue and black logo&#10;&#10;Description automatically generated">
                <a:extLst>
                  <a:ext uri="{FF2B5EF4-FFF2-40B4-BE49-F238E27FC236}">
                    <a16:creationId xmlns:a16="http://schemas.microsoft.com/office/drawing/2014/main" id="{FBC36F84-2D1E-881E-B1FF-D161382A1A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866173" y="5125277"/>
                <a:ext cx="1520216" cy="1140162"/>
              </a:xfrm>
              <a:prstGeom prst="rect">
                <a:avLst/>
              </a:prstGeom>
            </p:spPr>
          </p:pic>
        </p:grpSp>
        <p:grpSp>
          <p:nvGrpSpPr>
            <p:cNvPr id="42" name="Group 41">
              <a:extLst>
                <a:ext uri="{FF2B5EF4-FFF2-40B4-BE49-F238E27FC236}">
                  <a16:creationId xmlns:a16="http://schemas.microsoft.com/office/drawing/2014/main" id="{C7B3B693-4624-0385-5414-184DC134F3C9}"/>
                </a:ext>
              </a:extLst>
            </p:cNvPr>
            <p:cNvGrpSpPr/>
            <p:nvPr/>
          </p:nvGrpSpPr>
          <p:grpSpPr>
            <a:xfrm>
              <a:off x="13987780" y="6388942"/>
              <a:ext cx="2712795" cy="1520215"/>
              <a:chOff x="13609913" y="2422347"/>
              <a:chExt cx="2712795" cy="1520215"/>
            </a:xfrm>
          </p:grpSpPr>
          <p:pic>
            <p:nvPicPr>
              <p:cNvPr id="31" name="Picture 30" descr="A black background with a black square&#10;&#10;Description automatically generated with medium confidence">
                <a:extLst>
                  <a:ext uri="{FF2B5EF4-FFF2-40B4-BE49-F238E27FC236}">
                    <a16:creationId xmlns:a16="http://schemas.microsoft.com/office/drawing/2014/main" id="{153B5418-929F-4C8A-4178-F60FE799AE6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802493" y="2422347"/>
                <a:ext cx="1520215" cy="1520215"/>
              </a:xfrm>
              <a:prstGeom prst="rect">
                <a:avLst/>
              </a:prstGeom>
            </p:spPr>
          </p:pic>
          <p:pic>
            <p:nvPicPr>
              <p:cNvPr id="33" name="Picture 32" descr="A white figure in a helmet&#10;&#10;Description automatically generated">
                <a:extLst>
                  <a:ext uri="{FF2B5EF4-FFF2-40B4-BE49-F238E27FC236}">
                    <a16:creationId xmlns:a16="http://schemas.microsoft.com/office/drawing/2014/main" id="{44EFD392-BCE2-8A64-CAB0-F6671954877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609913" y="2546606"/>
                <a:ext cx="1271697" cy="1271697"/>
              </a:xfrm>
              <a:prstGeom prst="rect">
                <a:avLst/>
              </a:prstGeom>
            </p:spPr>
          </p:pic>
        </p:grpSp>
      </p:grpSp>
      <p:grpSp>
        <p:nvGrpSpPr>
          <p:cNvPr id="46" name="Group 45">
            <a:extLst>
              <a:ext uri="{FF2B5EF4-FFF2-40B4-BE49-F238E27FC236}">
                <a16:creationId xmlns:a16="http://schemas.microsoft.com/office/drawing/2014/main" id="{528C6147-5449-531C-DF6D-A6A0ECBDB725}"/>
              </a:ext>
            </a:extLst>
          </p:cNvPr>
          <p:cNvGrpSpPr/>
          <p:nvPr/>
        </p:nvGrpSpPr>
        <p:grpSpPr>
          <a:xfrm>
            <a:off x="8018640" y="4614781"/>
            <a:ext cx="3258960" cy="3359890"/>
            <a:chOff x="7552620" y="3765842"/>
            <a:chExt cx="3258960" cy="3359890"/>
          </a:xfrm>
        </p:grpSpPr>
        <p:grpSp>
          <p:nvGrpSpPr>
            <p:cNvPr id="40" name="Group 39">
              <a:extLst>
                <a:ext uri="{FF2B5EF4-FFF2-40B4-BE49-F238E27FC236}">
                  <a16:creationId xmlns:a16="http://schemas.microsoft.com/office/drawing/2014/main" id="{DFBF3C5D-19F4-F640-4A48-FC2D7FBF0A01}"/>
                </a:ext>
              </a:extLst>
            </p:cNvPr>
            <p:cNvGrpSpPr/>
            <p:nvPr/>
          </p:nvGrpSpPr>
          <p:grpSpPr>
            <a:xfrm>
              <a:off x="7590707" y="3765842"/>
              <a:ext cx="3182786" cy="1579992"/>
              <a:chOff x="7543800" y="4064371"/>
              <a:chExt cx="2523535" cy="1252728"/>
            </a:xfrm>
          </p:grpSpPr>
          <p:pic>
            <p:nvPicPr>
              <p:cNvPr id="21" name="Picture 20" descr="A logo of a company&#10;&#10;Description automatically generated">
                <a:extLst>
                  <a:ext uri="{FF2B5EF4-FFF2-40B4-BE49-F238E27FC236}">
                    <a16:creationId xmlns:a16="http://schemas.microsoft.com/office/drawing/2014/main" id="{23CB36E7-39D4-F233-43E3-230F7C7B3A5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073" t="5947" r="6130" b="5392"/>
              <a:stretch/>
            </p:blipFill>
            <p:spPr>
              <a:xfrm>
                <a:off x="7543800" y="4064371"/>
                <a:ext cx="1289185" cy="1252728"/>
              </a:xfrm>
              <a:prstGeom prst="rect">
                <a:avLst/>
              </a:prstGeom>
            </p:spPr>
          </p:pic>
          <p:pic>
            <p:nvPicPr>
              <p:cNvPr id="35" name="Picture 34" descr="A yellow and blue logo&#10;&#10;Description automatically generated">
                <a:extLst>
                  <a:ext uri="{FF2B5EF4-FFF2-40B4-BE49-F238E27FC236}">
                    <a16:creationId xmlns:a16="http://schemas.microsoft.com/office/drawing/2014/main" id="{48435F61-DE55-B425-7138-2B0A09C5F015}"/>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7490" t="10832" r="11223" b="9665"/>
              <a:stretch/>
            </p:blipFill>
            <p:spPr>
              <a:xfrm>
                <a:off x="8942152" y="4146496"/>
                <a:ext cx="1125183" cy="1088479"/>
              </a:xfrm>
              <a:prstGeom prst="rect">
                <a:avLst/>
              </a:prstGeom>
            </p:spPr>
          </p:pic>
        </p:grpSp>
        <p:grpSp>
          <p:nvGrpSpPr>
            <p:cNvPr id="41" name="Group 40">
              <a:extLst>
                <a:ext uri="{FF2B5EF4-FFF2-40B4-BE49-F238E27FC236}">
                  <a16:creationId xmlns:a16="http://schemas.microsoft.com/office/drawing/2014/main" id="{999E2D0E-3583-BB5B-C240-AD42F52A452F}"/>
                </a:ext>
              </a:extLst>
            </p:cNvPr>
            <p:cNvGrpSpPr/>
            <p:nvPr/>
          </p:nvGrpSpPr>
          <p:grpSpPr>
            <a:xfrm>
              <a:off x="7552620" y="5605517"/>
              <a:ext cx="3258960" cy="1520215"/>
              <a:chOff x="7543800" y="5605517"/>
              <a:chExt cx="2583932" cy="1205333"/>
            </a:xfrm>
          </p:grpSpPr>
          <p:pic>
            <p:nvPicPr>
              <p:cNvPr id="37" name="Picture 36" descr="A blue and black logo&#10;&#10;Description automatically generated">
                <a:extLst>
                  <a:ext uri="{FF2B5EF4-FFF2-40B4-BE49-F238E27FC236}">
                    <a16:creationId xmlns:a16="http://schemas.microsoft.com/office/drawing/2014/main" id="{CD2CF093-50C6-B631-253C-15DB5148812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43800" y="5652165"/>
                <a:ext cx="1140160" cy="1112037"/>
              </a:xfrm>
              <a:prstGeom prst="rect">
                <a:avLst/>
              </a:prstGeom>
            </p:spPr>
          </p:pic>
          <p:pic>
            <p:nvPicPr>
              <p:cNvPr id="39" name="Picture 38" descr="A logo with a black background&#10;&#10;Description automatically generated">
                <a:extLst>
                  <a:ext uri="{FF2B5EF4-FFF2-40B4-BE49-F238E27FC236}">
                    <a16:creationId xmlns:a16="http://schemas.microsoft.com/office/drawing/2014/main" id="{133311E7-F9A9-9AE1-2A39-363DEF1B1620}"/>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3262"/>
              <a:stretch/>
            </p:blipFill>
            <p:spPr>
              <a:xfrm>
                <a:off x="8881754" y="5605517"/>
                <a:ext cx="1245978" cy="1205333"/>
              </a:xfrm>
              <a:prstGeom prst="rect">
                <a:avLst/>
              </a:prstGeom>
            </p:spPr>
          </p:pic>
        </p:grpSp>
      </p:grpSp>
      <p:sp>
        <p:nvSpPr>
          <p:cNvPr id="48" name="AutoShape 12">
            <a:extLst>
              <a:ext uri="{FF2B5EF4-FFF2-40B4-BE49-F238E27FC236}">
                <a16:creationId xmlns:a16="http://schemas.microsoft.com/office/drawing/2014/main" id="{6FC62162-52A3-4425-3F93-A826FC9A88B2}"/>
              </a:ext>
            </a:extLst>
          </p:cNvPr>
          <p:cNvSpPr/>
          <p:nvPr/>
        </p:nvSpPr>
        <p:spPr>
          <a:xfrm flipH="1">
            <a:off x="7067548" y="4458623"/>
            <a:ext cx="0" cy="3760888"/>
          </a:xfrm>
          <a:prstGeom prst="line">
            <a:avLst/>
          </a:prstGeom>
          <a:ln w="28575" cap="rnd">
            <a:solidFill>
              <a:srgbClr val="1D3149"/>
            </a:solidFill>
            <a:prstDash val="lgDash"/>
            <a:headEnd type="none" w="sm" len="sm"/>
            <a:tailEnd type="none" w="sm" len="sm"/>
          </a:ln>
        </p:spPr>
        <p:txBody>
          <a:bodyPr/>
          <a:lstStyle/>
          <a:p>
            <a:pPr algn="r" rtl="1"/>
            <a:endParaRPr lang="en-US">
              <a:solidFill>
                <a:srgbClr val="1D3149"/>
              </a:solidFill>
            </a:endParaRPr>
          </a:p>
        </p:txBody>
      </p:sp>
      <p:sp>
        <p:nvSpPr>
          <p:cNvPr id="49" name="AutoShape 12">
            <a:extLst>
              <a:ext uri="{FF2B5EF4-FFF2-40B4-BE49-F238E27FC236}">
                <a16:creationId xmlns:a16="http://schemas.microsoft.com/office/drawing/2014/main" id="{30713E86-D198-E724-A6F6-9BB0D5D636F0}"/>
              </a:ext>
            </a:extLst>
          </p:cNvPr>
          <p:cNvSpPr/>
          <p:nvPr/>
        </p:nvSpPr>
        <p:spPr>
          <a:xfrm flipH="1">
            <a:off x="12192000" y="4458623"/>
            <a:ext cx="0" cy="3760888"/>
          </a:xfrm>
          <a:prstGeom prst="line">
            <a:avLst/>
          </a:prstGeom>
          <a:ln w="28575" cap="rnd">
            <a:solidFill>
              <a:srgbClr val="1D3149"/>
            </a:solidFill>
            <a:prstDash val="lgDash"/>
            <a:headEnd type="none" w="sm" len="sm"/>
            <a:tailEnd type="none" w="sm" len="sm"/>
          </a:ln>
        </p:spPr>
        <p:txBody>
          <a:bodyPr/>
          <a:lstStyle/>
          <a:p>
            <a:pPr algn="r" rtl="1"/>
            <a:endParaRPr lang="en-US">
              <a:solidFill>
                <a:srgbClr val="1D3149"/>
              </a:solidFill>
            </a:endParaRPr>
          </a:p>
        </p:txBody>
      </p:sp>
      <p:sp>
        <p:nvSpPr>
          <p:cNvPr id="50" name="TextBox 14">
            <a:extLst>
              <a:ext uri="{FF2B5EF4-FFF2-40B4-BE49-F238E27FC236}">
                <a16:creationId xmlns:a16="http://schemas.microsoft.com/office/drawing/2014/main" id="{ED85F30E-35AA-1B8F-DE9C-C565AC386BB6}"/>
              </a:ext>
            </a:extLst>
          </p:cNvPr>
          <p:cNvSpPr txBox="1"/>
          <p:nvPr/>
        </p:nvSpPr>
        <p:spPr>
          <a:xfrm>
            <a:off x="2249270" y="3158063"/>
            <a:ext cx="3388268" cy="430887"/>
          </a:xfrm>
          <a:prstGeom prst="rect">
            <a:avLst/>
          </a:prstGeom>
        </p:spPr>
        <p:txBody>
          <a:bodyPr wrap="square" lIns="0" tIns="0" rIns="0" bIns="0" rtlCol="0" anchor="ctr">
            <a:spAutoFit/>
          </a:bodyPr>
          <a:lstStyle/>
          <a:p>
            <a:pPr algn="ctr">
              <a:spcBef>
                <a:spcPct val="0"/>
              </a:spcBef>
            </a:pPr>
            <a:r>
              <a:rPr lang="en-US" sz="2800" dirty="0">
                <a:solidFill>
                  <a:srgbClr val="1D3149"/>
                </a:solidFill>
                <a:latin typeface="Poppins Medium"/>
              </a:rPr>
              <a:t>Documentation</a:t>
            </a:r>
            <a:endParaRPr lang="en-US" dirty="0">
              <a:solidFill>
                <a:srgbClr val="1D3149"/>
              </a:solidFill>
              <a:latin typeface="Poppins Medium"/>
            </a:endParaRPr>
          </a:p>
        </p:txBody>
      </p:sp>
      <p:sp>
        <p:nvSpPr>
          <p:cNvPr id="51" name="TextBox 14">
            <a:extLst>
              <a:ext uri="{FF2B5EF4-FFF2-40B4-BE49-F238E27FC236}">
                <a16:creationId xmlns:a16="http://schemas.microsoft.com/office/drawing/2014/main" id="{F74BA831-CD46-9BA9-AE5E-B02362C578CF}"/>
              </a:ext>
            </a:extLst>
          </p:cNvPr>
          <p:cNvSpPr txBox="1"/>
          <p:nvPr/>
        </p:nvSpPr>
        <p:spPr>
          <a:xfrm>
            <a:off x="8509188" y="3158063"/>
            <a:ext cx="2277864" cy="430887"/>
          </a:xfrm>
          <a:prstGeom prst="rect">
            <a:avLst/>
          </a:prstGeom>
        </p:spPr>
        <p:txBody>
          <a:bodyPr wrap="square" lIns="0" tIns="0" rIns="0" bIns="0" rtlCol="0" anchor="ctr">
            <a:spAutoFit/>
          </a:bodyPr>
          <a:lstStyle/>
          <a:p>
            <a:pPr algn="ctr">
              <a:spcBef>
                <a:spcPct val="0"/>
              </a:spcBef>
            </a:pPr>
            <a:r>
              <a:rPr lang="en-US" sz="2800" dirty="0">
                <a:solidFill>
                  <a:srgbClr val="1D3149"/>
                </a:solidFill>
                <a:latin typeface="Poppins Medium"/>
              </a:rPr>
              <a:t>Design</a:t>
            </a:r>
            <a:endParaRPr lang="en-US" dirty="0">
              <a:solidFill>
                <a:srgbClr val="1D3149"/>
              </a:solidFill>
              <a:latin typeface="Poppins Medium"/>
            </a:endParaRPr>
          </a:p>
        </p:txBody>
      </p:sp>
      <p:sp>
        <p:nvSpPr>
          <p:cNvPr id="52" name="TextBox 14">
            <a:extLst>
              <a:ext uri="{FF2B5EF4-FFF2-40B4-BE49-F238E27FC236}">
                <a16:creationId xmlns:a16="http://schemas.microsoft.com/office/drawing/2014/main" id="{945224D2-916B-E866-178E-D14B6055D1F8}"/>
              </a:ext>
            </a:extLst>
          </p:cNvPr>
          <p:cNvSpPr txBox="1"/>
          <p:nvPr/>
        </p:nvSpPr>
        <p:spPr>
          <a:xfrm>
            <a:off x="13238161" y="3158063"/>
            <a:ext cx="2957447" cy="430887"/>
          </a:xfrm>
          <a:prstGeom prst="rect">
            <a:avLst/>
          </a:prstGeom>
        </p:spPr>
        <p:txBody>
          <a:bodyPr wrap="square" lIns="0" tIns="0" rIns="0" bIns="0" rtlCol="0" anchor="ctr">
            <a:spAutoFit/>
          </a:bodyPr>
          <a:lstStyle/>
          <a:p>
            <a:pPr algn="ctr">
              <a:spcBef>
                <a:spcPct val="0"/>
              </a:spcBef>
            </a:pPr>
            <a:r>
              <a:rPr lang="en-US" sz="2800" dirty="0">
                <a:solidFill>
                  <a:srgbClr val="1D3149"/>
                </a:solidFill>
                <a:latin typeface="Poppins Medium"/>
              </a:rPr>
              <a:t>Implementation</a:t>
            </a:r>
            <a:endParaRPr lang="en-US" dirty="0">
              <a:solidFill>
                <a:srgbClr val="1D3149"/>
              </a:solidFill>
              <a:latin typeface="Poppins Medium"/>
            </a:endParaRPr>
          </a:p>
        </p:txBody>
      </p:sp>
    </p:spTree>
    <p:extLst>
      <p:ext uri="{BB962C8B-B14F-4D97-AF65-F5344CB8AC3E}">
        <p14:creationId xmlns:p14="http://schemas.microsoft.com/office/powerpoint/2010/main" val="332146643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23C01363-CAAC-A541-AABE-563C104326F1}"/>
            </a:ext>
          </a:extLst>
        </p:cNvPr>
        <p:cNvGrpSpPr/>
        <p:nvPr/>
      </p:nvGrpSpPr>
      <p:grpSpPr>
        <a:xfrm>
          <a:off x="0" y="0"/>
          <a:ext cx="0" cy="0"/>
          <a:chOff x="0" y="0"/>
          <a:chExt cx="0" cy="0"/>
        </a:xfrm>
      </p:grpSpPr>
      <p:pic>
        <p:nvPicPr>
          <p:cNvPr id="5" name="Picture 4" descr="A person with his hand on his chin&#10;&#10;Description automatically generated">
            <a:extLst>
              <a:ext uri="{FF2B5EF4-FFF2-40B4-BE49-F238E27FC236}">
                <a16:creationId xmlns:a16="http://schemas.microsoft.com/office/drawing/2014/main" id="{5C79B26D-1896-2EF3-118E-D0FE9E6D61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19756" y="2856856"/>
            <a:ext cx="7087244" cy="7087244"/>
          </a:xfrm>
          <a:prstGeom prst="rect">
            <a:avLst/>
          </a:prstGeom>
        </p:spPr>
      </p:pic>
      <p:pic>
        <p:nvPicPr>
          <p:cNvPr id="4" name="Picture 3" descr="A blue and orange logo&#10;&#10;Description automatically generated">
            <a:extLst>
              <a:ext uri="{FF2B5EF4-FFF2-40B4-BE49-F238E27FC236}">
                <a16:creationId xmlns:a16="http://schemas.microsoft.com/office/drawing/2014/main" id="{F9BC5192-405E-B411-D0FB-0591EE6D8E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96773" y="419100"/>
            <a:ext cx="886427" cy="932178"/>
          </a:xfrm>
          <a:prstGeom prst="rect">
            <a:avLst/>
          </a:prstGeom>
        </p:spPr>
      </p:pic>
      <p:sp>
        <p:nvSpPr>
          <p:cNvPr id="14" name="TextBox 14">
            <a:extLst>
              <a:ext uri="{FF2B5EF4-FFF2-40B4-BE49-F238E27FC236}">
                <a16:creationId xmlns:a16="http://schemas.microsoft.com/office/drawing/2014/main" id="{6FD3AEB5-6C35-31C0-4E16-0429A6DCF3B5}"/>
              </a:ext>
            </a:extLst>
          </p:cNvPr>
          <p:cNvSpPr txBox="1"/>
          <p:nvPr/>
        </p:nvSpPr>
        <p:spPr>
          <a:xfrm>
            <a:off x="1302406" y="1485900"/>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UX Design Principles</a:t>
            </a:r>
          </a:p>
        </p:txBody>
      </p:sp>
      <p:sp>
        <p:nvSpPr>
          <p:cNvPr id="16" name="TextBox 16">
            <a:extLst>
              <a:ext uri="{FF2B5EF4-FFF2-40B4-BE49-F238E27FC236}">
                <a16:creationId xmlns:a16="http://schemas.microsoft.com/office/drawing/2014/main" id="{99EB6D35-F4A5-C439-A707-3B321D158339}"/>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15</a:t>
            </a:r>
          </a:p>
        </p:txBody>
      </p:sp>
      <p:sp>
        <p:nvSpPr>
          <p:cNvPr id="6" name="Freeform 9">
            <a:extLst>
              <a:ext uri="{FF2B5EF4-FFF2-40B4-BE49-F238E27FC236}">
                <a16:creationId xmlns:a16="http://schemas.microsoft.com/office/drawing/2014/main" id="{DBA646BD-8952-635D-0353-5E01E264C733}"/>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4618E3C9-A088-80E6-39A3-A9DE367D0124}"/>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5">
              <a:alphaModFix amt="97000"/>
              <a:extLst>
                <a:ext uri="{96DAC541-7B7A-43D3-8B79-37D633B846F1}">
                  <asvg:svgBlip xmlns:asvg="http://schemas.microsoft.com/office/drawing/2016/SVG/main" r:embed="rId6"/>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8291B5CE-E0AB-4B07-2284-8B39EEC04F30}"/>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95EF98B4-F2E1-A025-66D6-6BACD446D6B0}"/>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 name="TextBox 15">
            <a:extLst>
              <a:ext uri="{FF2B5EF4-FFF2-40B4-BE49-F238E27FC236}">
                <a16:creationId xmlns:a16="http://schemas.microsoft.com/office/drawing/2014/main" id="{7ABEC1D9-A9DD-847F-4519-E18FBB78A815}"/>
              </a:ext>
            </a:extLst>
          </p:cNvPr>
          <p:cNvSpPr txBox="1"/>
          <p:nvPr/>
        </p:nvSpPr>
        <p:spPr>
          <a:xfrm>
            <a:off x="1600200" y="2781300"/>
            <a:ext cx="9095086" cy="4102662"/>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800" b="1" dirty="0">
                <a:solidFill>
                  <a:srgbClr val="1D3149"/>
                </a:solidFill>
                <a:latin typeface="Poppins SemiBold" panose="020B0502040204020203" pitchFamily="2" charset="0"/>
                <a:cs typeface="Poppins SemiBold" panose="020B0502040204020203" pitchFamily="2" charset="0"/>
              </a:rPr>
              <a:t>Simplicity:</a:t>
            </a:r>
            <a:r>
              <a:rPr lang="ar-EG" sz="2800" b="1" dirty="0">
                <a:solidFill>
                  <a:srgbClr val="1D3149"/>
                </a:solidFill>
                <a:latin typeface="Poppins SemiBold" panose="020B0502040204020203" pitchFamily="2" charset="0"/>
                <a:cs typeface="Poppins SemiBold" panose="020B0502040204020203" pitchFamily="2" charset="0"/>
              </a:rPr>
              <a:t> </a:t>
            </a:r>
            <a:r>
              <a:rPr lang="en-US" sz="2400" dirty="0">
                <a:solidFill>
                  <a:srgbClr val="1D3149"/>
                </a:solidFill>
                <a:latin typeface="Poppins Medium" panose="00000600000000000000" pitchFamily="2" charset="0"/>
                <a:cs typeface="Poppins Medium" panose="00000600000000000000" pitchFamily="2" charset="0"/>
              </a:rPr>
              <a:t>It is intuitive and easy to use for the user, without requiring any training.</a:t>
            </a:r>
            <a:endParaRPr lang="ar-EG" sz="2400" dirty="0">
              <a:solidFill>
                <a:srgbClr val="1D3149"/>
              </a:solidFill>
              <a:latin typeface="Poppins Medium" panose="00000600000000000000" pitchFamily="2" charset="0"/>
              <a:cs typeface="Poppins Medium" panose="00000600000000000000"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800" b="1" dirty="0">
                <a:solidFill>
                  <a:srgbClr val="1D3149"/>
                </a:solidFill>
                <a:latin typeface="Poppins SemiBold" panose="020B0502040204020203" pitchFamily="2" charset="0"/>
                <a:cs typeface="Poppins SemiBold" panose="020B0502040204020203" pitchFamily="2" charset="0"/>
              </a:rPr>
              <a:t>Usability:</a:t>
            </a:r>
            <a:r>
              <a:rPr lang="ar-EG" sz="2800" b="1" dirty="0">
                <a:solidFill>
                  <a:srgbClr val="1D3149"/>
                </a:solidFill>
                <a:latin typeface="Poppins SemiBold" panose="020B0502040204020203" pitchFamily="2" charset="0"/>
                <a:cs typeface="Poppins SemiBold" panose="020B0502040204020203" pitchFamily="2" charset="0"/>
              </a:rPr>
              <a:t> </a:t>
            </a:r>
            <a:r>
              <a:rPr lang="en-US" sz="2400" dirty="0">
                <a:solidFill>
                  <a:srgbClr val="1D3149"/>
                </a:solidFill>
                <a:latin typeface="Poppins Medium" panose="00000600000000000000" pitchFamily="2" charset="0"/>
                <a:cs typeface="Poppins Medium" panose="00000600000000000000" pitchFamily="2" charset="0"/>
              </a:rPr>
              <a:t>It minimizes the number of steps needed to perform frequent tasks.</a:t>
            </a:r>
            <a:endParaRPr lang="ar-EG" sz="2400" dirty="0">
              <a:solidFill>
                <a:srgbClr val="1D3149"/>
              </a:solidFill>
              <a:latin typeface="Poppins Medium" panose="00000600000000000000" pitchFamily="2" charset="0"/>
              <a:cs typeface="Poppins Medium" panose="00000600000000000000"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800" b="1" dirty="0">
                <a:solidFill>
                  <a:srgbClr val="1D3149"/>
                </a:solidFill>
                <a:latin typeface="Poppins SemiBold" panose="020B0502040204020203" pitchFamily="2" charset="0"/>
                <a:cs typeface="Poppins SemiBold" panose="020B0502040204020203" pitchFamily="2" charset="0"/>
              </a:rPr>
              <a:t>Accessibility:</a:t>
            </a:r>
            <a:r>
              <a:rPr lang="ar-EG" sz="2800" b="1" dirty="0">
                <a:solidFill>
                  <a:srgbClr val="1D3149"/>
                </a:solidFill>
                <a:latin typeface="Poppins SemiBold" panose="020B0502040204020203" pitchFamily="2" charset="0"/>
                <a:cs typeface="Poppins SemiBold" panose="020B0502040204020203" pitchFamily="2" charset="0"/>
              </a:rPr>
              <a:t> </a:t>
            </a:r>
            <a:r>
              <a:rPr lang="en-US" sz="2400" dirty="0">
                <a:solidFill>
                  <a:srgbClr val="1D3149"/>
                </a:solidFill>
                <a:latin typeface="Poppins Medium" panose="00000600000000000000" pitchFamily="2" charset="0"/>
                <a:cs typeface="Poppins Medium" panose="00000600000000000000" pitchFamily="2" charset="0"/>
              </a:rPr>
              <a:t>It allows the user to adjust the UI elements according to their personal preferences or needs, such as font size, color contrast, etc.</a:t>
            </a:r>
            <a:endParaRPr lang="en-US" sz="2000" dirty="0">
              <a:solidFill>
                <a:srgbClr val="1D3149"/>
              </a:solidFill>
              <a:latin typeface="Poppins Medium" panose="00000600000000000000" pitchFamily="2" charset="0"/>
              <a:cs typeface="Poppins Medium" panose="00000600000000000000" pitchFamily="2" charset="0"/>
            </a:endParaRPr>
          </a:p>
        </p:txBody>
      </p:sp>
      <p:pic>
        <p:nvPicPr>
          <p:cNvPr id="28" name="Picture 27">
            <a:extLst>
              <a:ext uri="{FF2B5EF4-FFF2-40B4-BE49-F238E27FC236}">
                <a16:creationId xmlns:a16="http://schemas.microsoft.com/office/drawing/2014/main" id="{EA78A53D-E420-A1F5-1653-25290ED945F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8669000" y="271661"/>
            <a:ext cx="13051557" cy="9743677"/>
          </a:xfrm>
          <a:prstGeom prst="rect">
            <a:avLst/>
          </a:prstGeom>
        </p:spPr>
      </p:pic>
    </p:spTree>
    <p:extLst>
      <p:ext uri="{BB962C8B-B14F-4D97-AF65-F5344CB8AC3E}">
        <p14:creationId xmlns:p14="http://schemas.microsoft.com/office/powerpoint/2010/main" val="414982440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3D7AC091-9080-44E1-AFE9-86F635025D16}"/>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EBE59B0F-CB7D-D600-404E-C4B554F2206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17243" y="505223"/>
            <a:ext cx="13051557" cy="9743677"/>
          </a:xfrm>
          <a:prstGeom prst="rect">
            <a:avLst/>
          </a:prstGeom>
        </p:spPr>
      </p:pic>
      <p:pic>
        <p:nvPicPr>
          <p:cNvPr id="4" name="Picture 3" descr="A blue and orange logo&#10;&#10;Description automatically generated">
            <a:extLst>
              <a:ext uri="{FF2B5EF4-FFF2-40B4-BE49-F238E27FC236}">
                <a16:creationId xmlns:a16="http://schemas.microsoft.com/office/drawing/2014/main" id="{0E73A777-DDE5-8E6D-3A10-DD81017689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96773" y="419100"/>
            <a:ext cx="886427" cy="932178"/>
          </a:xfrm>
          <a:prstGeom prst="rect">
            <a:avLst/>
          </a:prstGeom>
        </p:spPr>
      </p:pic>
      <p:sp>
        <p:nvSpPr>
          <p:cNvPr id="14" name="TextBox 14">
            <a:extLst>
              <a:ext uri="{FF2B5EF4-FFF2-40B4-BE49-F238E27FC236}">
                <a16:creationId xmlns:a16="http://schemas.microsoft.com/office/drawing/2014/main" id="{4D62B1C0-3BBD-6A2A-01E2-1963A85C3AE8}"/>
              </a:ext>
            </a:extLst>
          </p:cNvPr>
          <p:cNvSpPr txBox="1"/>
          <p:nvPr/>
        </p:nvSpPr>
        <p:spPr>
          <a:xfrm>
            <a:off x="1302406" y="1485900"/>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Onboarding Screen</a:t>
            </a:r>
          </a:p>
        </p:txBody>
      </p:sp>
      <p:sp>
        <p:nvSpPr>
          <p:cNvPr id="16" name="TextBox 16">
            <a:extLst>
              <a:ext uri="{FF2B5EF4-FFF2-40B4-BE49-F238E27FC236}">
                <a16:creationId xmlns:a16="http://schemas.microsoft.com/office/drawing/2014/main" id="{FCD8F4F0-27D5-0402-7B9F-2E58C91EDA23}"/>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16</a:t>
            </a:r>
          </a:p>
        </p:txBody>
      </p:sp>
      <p:sp>
        <p:nvSpPr>
          <p:cNvPr id="6" name="Freeform 9">
            <a:extLst>
              <a:ext uri="{FF2B5EF4-FFF2-40B4-BE49-F238E27FC236}">
                <a16:creationId xmlns:a16="http://schemas.microsoft.com/office/drawing/2014/main" id="{560FDBA2-6F2E-C9EF-E1EA-B4A4D0E59A35}"/>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C6A5BC58-4A33-754C-941C-2A77D386BBE7}"/>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5">
              <a:alphaModFix amt="97000"/>
              <a:extLst>
                <a:ext uri="{96DAC541-7B7A-43D3-8B79-37D633B846F1}">
                  <asvg:svgBlip xmlns:asvg="http://schemas.microsoft.com/office/drawing/2016/SVG/main" r:embed="rId6"/>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BEC9FCC5-3579-A181-48BC-E19C2F4708F7}"/>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5679DEC8-A77D-9865-50B8-73657FD06A4B}"/>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1" name="TextBox 14">
            <a:extLst>
              <a:ext uri="{FF2B5EF4-FFF2-40B4-BE49-F238E27FC236}">
                <a16:creationId xmlns:a16="http://schemas.microsoft.com/office/drawing/2014/main" id="{FA75D37B-6735-1D15-CBE2-B70FE676687F}"/>
              </a:ext>
            </a:extLst>
          </p:cNvPr>
          <p:cNvSpPr txBox="1"/>
          <p:nvPr/>
        </p:nvSpPr>
        <p:spPr>
          <a:xfrm>
            <a:off x="1302406" y="1040650"/>
            <a:ext cx="4495798" cy="430887"/>
          </a:xfrm>
          <a:prstGeom prst="rect">
            <a:avLst/>
          </a:prstGeom>
        </p:spPr>
        <p:txBody>
          <a:bodyPr wrap="square" lIns="0" tIns="0" rIns="0" bIns="0" rtlCol="0" anchor="ctr">
            <a:spAutoFit/>
          </a:bodyPr>
          <a:lstStyle/>
          <a:p>
            <a:pPr>
              <a:spcBef>
                <a:spcPct val="0"/>
              </a:spcBef>
            </a:pPr>
            <a:r>
              <a:rPr lang="en-US" sz="2800" dirty="0">
                <a:solidFill>
                  <a:srgbClr val="1D3149"/>
                </a:solidFill>
                <a:latin typeface="Poppins Medium"/>
              </a:rPr>
              <a:t>Student Light Arabic App</a:t>
            </a:r>
            <a:endParaRPr lang="en-US" dirty="0">
              <a:solidFill>
                <a:srgbClr val="1D3149"/>
              </a:solidFill>
              <a:latin typeface="Poppins Medium"/>
            </a:endParaRPr>
          </a:p>
        </p:txBody>
      </p:sp>
      <p:pic>
        <p:nvPicPr>
          <p:cNvPr id="22" name="Picture 21">
            <a:extLst>
              <a:ext uri="{FF2B5EF4-FFF2-40B4-BE49-F238E27FC236}">
                <a16:creationId xmlns:a16="http://schemas.microsoft.com/office/drawing/2014/main" id="{552962E3-76BA-DE1D-9A2C-B7EDBBBE9D3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17243" y="10441118"/>
            <a:ext cx="13051557" cy="10283564"/>
          </a:xfrm>
          <a:prstGeom prst="rect">
            <a:avLst/>
          </a:prstGeom>
        </p:spPr>
      </p:pic>
      <p:grpSp>
        <p:nvGrpSpPr>
          <p:cNvPr id="2" name="Group 1">
            <a:extLst>
              <a:ext uri="{FF2B5EF4-FFF2-40B4-BE49-F238E27FC236}">
                <a16:creationId xmlns:a16="http://schemas.microsoft.com/office/drawing/2014/main" id="{F9CDCAFC-CD2C-4CB3-084F-58D754648D74}"/>
              </a:ext>
            </a:extLst>
          </p:cNvPr>
          <p:cNvGrpSpPr/>
          <p:nvPr/>
        </p:nvGrpSpPr>
        <p:grpSpPr>
          <a:xfrm>
            <a:off x="1226206" y="8801100"/>
            <a:ext cx="1059794" cy="1241715"/>
            <a:chOff x="1226206" y="8801100"/>
            <a:chExt cx="1059794" cy="1241715"/>
          </a:xfrm>
        </p:grpSpPr>
        <p:pic>
          <p:nvPicPr>
            <p:cNvPr id="3" name="Picture 11">
              <a:extLst>
                <a:ext uri="{FF2B5EF4-FFF2-40B4-BE49-F238E27FC236}">
                  <a16:creationId xmlns:a16="http://schemas.microsoft.com/office/drawing/2014/main" id="{97A95874-9657-EC69-EB22-45946CD2A5E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267809" y="9066227"/>
              <a:ext cx="976588" cy="976588"/>
            </a:xfrm>
            <a:prstGeom prst="rect">
              <a:avLst/>
            </a:prstGeom>
          </p:spPr>
        </p:pic>
        <p:sp>
          <p:nvSpPr>
            <p:cNvPr id="5" name="TextBox 14">
              <a:extLst>
                <a:ext uri="{FF2B5EF4-FFF2-40B4-BE49-F238E27FC236}">
                  <a16:creationId xmlns:a16="http://schemas.microsoft.com/office/drawing/2014/main" id="{BACBAA96-A035-4336-C979-61EE9A466F65}"/>
                </a:ext>
              </a:extLst>
            </p:cNvPr>
            <p:cNvSpPr txBox="1"/>
            <p:nvPr/>
          </p:nvSpPr>
          <p:spPr>
            <a:xfrm>
              <a:off x="1226206" y="8801100"/>
              <a:ext cx="1059794" cy="215444"/>
            </a:xfrm>
            <a:prstGeom prst="rect">
              <a:avLst/>
            </a:prstGeom>
          </p:spPr>
          <p:txBody>
            <a:bodyPr wrap="square" lIns="0" tIns="0" rIns="0" bIns="0" rtlCol="0" anchor="ctr">
              <a:spAutoFit/>
            </a:bodyPr>
            <a:lstStyle/>
            <a:p>
              <a:pPr algn="ctr">
                <a:spcBef>
                  <a:spcPct val="0"/>
                </a:spcBef>
              </a:pPr>
              <a:r>
                <a:rPr lang="en-US" sz="1400" dirty="0">
                  <a:solidFill>
                    <a:srgbClr val="1D3149"/>
                  </a:solidFill>
                  <a:latin typeface="Poppins Medium"/>
                </a:rPr>
                <a:t>Scan Me</a:t>
              </a:r>
              <a:endParaRPr lang="en-US" sz="1050" dirty="0">
                <a:solidFill>
                  <a:srgbClr val="1D3149"/>
                </a:solidFill>
                <a:latin typeface="Poppins Medium"/>
              </a:endParaRPr>
            </a:p>
          </p:txBody>
        </p:sp>
      </p:grpSp>
    </p:spTree>
    <p:extLst>
      <p:ext uri="{BB962C8B-B14F-4D97-AF65-F5344CB8AC3E}">
        <p14:creationId xmlns:p14="http://schemas.microsoft.com/office/powerpoint/2010/main" val="58430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5DFBDC09-1345-51A3-9116-D3F5EE854218}"/>
            </a:ext>
          </a:extLst>
        </p:cNvPr>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229D47EE-0C48-DA39-870C-B362A7FF35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6773" y="419100"/>
            <a:ext cx="886427" cy="932178"/>
          </a:xfrm>
          <a:prstGeom prst="rect">
            <a:avLst/>
          </a:prstGeom>
        </p:spPr>
      </p:pic>
      <p:pic>
        <p:nvPicPr>
          <p:cNvPr id="18" name="Picture 17">
            <a:extLst>
              <a:ext uri="{FF2B5EF4-FFF2-40B4-BE49-F238E27FC236}">
                <a16:creationId xmlns:a16="http://schemas.microsoft.com/office/drawing/2014/main" id="{618BA600-D35B-8BC4-0339-620F881D92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45843" y="77917"/>
            <a:ext cx="13051557" cy="10283564"/>
          </a:xfrm>
          <a:prstGeom prst="rect">
            <a:avLst/>
          </a:prstGeom>
        </p:spPr>
      </p:pic>
      <p:sp>
        <p:nvSpPr>
          <p:cNvPr id="14" name="TextBox 14">
            <a:extLst>
              <a:ext uri="{FF2B5EF4-FFF2-40B4-BE49-F238E27FC236}">
                <a16:creationId xmlns:a16="http://schemas.microsoft.com/office/drawing/2014/main" id="{B46537AC-6AD0-37D3-6147-51241189DD30}"/>
              </a:ext>
            </a:extLst>
          </p:cNvPr>
          <p:cNvSpPr txBox="1"/>
          <p:nvPr/>
        </p:nvSpPr>
        <p:spPr>
          <a:xfrm>
            <a:off x="1302406" y="1485900"/>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Authentication Screen</a:t>
            </a:r>
          </a:p>
        </p:txBody>
      </p:sp>
      <p:sp>
        <p:nvSpPr>
          <p:cNvPr id="16" name="TextBox 16">
            <a:extLst>
              <a:ext uri="{FF2B5EF4-FFF2-40B4-BE49-F238E27FC236}">
                <a16:creationId xmlns:a16="http://schemas.microsoft.com/office/drawing/2014/main" id="{B9462F3B-D2F1-4ED1-93F9-6813CE05524D}"/>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17</a:t>
            </a:r>
          </a:p>
        </p:txBody>
      </p:sp>
      <p:sp>
        <p:nvSpPr>
          <p:cNvPr id="6" name="Freeform 9">
            <a:extLst>
              <a:ext uri="{FF2B5EF4-FFF2-40B4-BE49-F238E27FC236}">
                <a16:creationId xmlns:a16="http://schemas.microsoft.com/office/drawing/2014/main" id="{A139E9DB-9F3F-E859-D166-15D23D514D15}"/>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F30D3865-118E-7583-5B9A-F968E1AE3118}"/>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5">
              <a:alphaModFix amt="97000"/>
              <a:extLst>
                <a:ext uri="{96DAC541-7B7A-43D3-8B79-37D633B846F1}">
                  <asvg:svgBlip xmlns:asvg="http://schemas.microsoft.com/office/drawing/2016/SVG/main" r:embed="rId6"/>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0A139C18-941A-4C33-B521-76AF04386989}"/>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7F5AFC86-FE32-AEC7-A106-0032FDF99A12}"/>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0" name="TextBox 14">
            <a:extLst>
              <a:ext uri="{FF2B5EF4-FFF2-40B4-BE49-F238E27FC236}">
                <a16:creationId xmlns:a16="http://schemas.microsoft.com/office/drawing/2014/main" id="{D6632367-F7D9-9E09-890A-E5B4CA9869DD}"/>
              </a:ext>
            </a:extLst>
          </p:cNvPr>
          <p:cNvSpPr txBox="1"/>
          <p:nvPr/>
        </p:nvSpPr>
        <p:spPr>
          <a:xfrm>
            <a:off x="1302406" y="1040650"/>
            <a:ext cx="4495798" cy="430887"/>
          </a:xfrm>
          <a:prstGeom prst="rect">
            <a:avLst/>
          </a:prstGeom>
        </p:spPr>
        <p:txBody>
          <a:bodyPr wrap="square" lIns="0" tIns="0" rIns="0" bIns="0" rtlCol="0" anchor="ctr">
            <a:spAutoFit/>
          </a:bodyPr>
          <a:lstStyle/>
          <a:p>
            <a:pPr>
              <a:spcBef>
                <a:spcPct val="0"/>
              </a:spcBef>
            </a:pPr>
            <a:r>
              <a:rPr lang="en-US" sz="2800" dirty="0">
                <a:solidFill>
                  <a:srgbClr val="1D3149"/>
                </a:solidFill>
                <a:latin typeface="Poppins Medium"/>
              </a:rPr>
              <a:t>Student Light Arabic App</a:t>
            </a:r>
            <a:endParaRPr lang="en-US" dirty="0">
              <a:solidFill>
                <a:srgbClr val="1D3149"/>
              </a:solidFill>
              <a:latin typeface="Poppins Medium"/>
            </a:endParaRPr>
          </a:p>
        </p:txBody>
      </p:sp>
      <p:pic>
        <p:nvPicPr>
          <p:cNvPr id="2" name="Picture 1">
            <a:extLst>
              <a:ext uri="{FF2B5EF4-FFF2-40B4-BE49-F238E27FC236}">
                <a16:creationId xmlns:a16="http://schemas.microsoft.com/office/drawing/2014/main" id="{C56A79B8-66C9-4F93-DCCD-E7D8BA4A186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45843" y="10711283"/>
            <a:ext cx="13051556" cy="10283563"/>
          </a:xfrm>
          <a:prstGeom prst="rect">
            <a:avLst/>
          </a:prstGeom>
        </p:spPr>
      </p:pic>
      <p:pic>
        <p:nvPicPr>
          <p:cNvPr id="3" name="Picture 2">
            <a:extLst>
              <a:ext uri="{FF2B5EF4-FFF2-40B4-BE49-F238E27FC236}">
                <a16:creationId xmlns:a16="http://schemas.microsoft.com/office/drawing/2014/main" id="{363C21EF-F8FF-CF37-6480-07685553643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245843" y="-10167739"/>
            <a:ext cx="13051557" cy="9743677"/>
          </a:xfrm>
          <a:prstGeom prst="rect">
            <a:avLst/>
          </a:prstGeom>
        </p:spPr>
      </p:pic>
      <p:grpSp>
        <p:nvGrpSpPr>
          <p:cNvPr id="5" name="Group 4">
            <a:extLst>
              <a:ext uri="{FF2B5EF4-FFF2-40B4-BE49-F238E27FC236}">
                <a16:creationId xmlns:a16="http://schemas.microsoft.com/office/drawing/2014/main" id="{1392986D-942D-ECA0-728A-753BCE634CE1}"/>
              </a:ext>
            </a:extLst>
          </p:cNvPr>
          <p:cNvGrpSpPr/>
          <p:nvPr/>
        </p:nvGrpSpPr>
        <p:grpSpPr>
          <a:xfrm>
            <a:off x="1226206" y="8801100"/>
            <a:ext cx="1059794" cy="1241715"/>
            <a:chOff x="1226206" y="8801100"/>
            <a:chExt cx="1059794" cy="1241715"/>
          </a:xfrm>
        </p:grpSpPr>
        <p:pic>
          <p:nvPicPr>
            <p:cNvPr id="9" name="Picture 11">
              <a:extLst>
                <a:ext uri="{FF2B5EF4-FFF2-40B4-BE49-F238E27FC236}">
                  <a16:creationId xmlns:a16="http://schemas.microsoft.com/office/drawing/2014/main" id="{60416F33-18D5-C236-C45C-CFDFD091179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267809" y="9066227"/>
              <a:ext cx="976588" cy="976588"/>
            </a:xfrm>
            <a:prstGeom prst="rect">
              <a:avLst/>
            </a:prstGeom>
          </p:spPr>
        </p:pic>
        <p:sp>
          <p:nvSpPr>
            <p:cNvPr id="15" name="TextBox 14">
              <a:extLst>
                <a:ext uri="{FF2B5EF4-FFF2-40B4-BE49-F238E27FC236}">
                  <a16:creationId xmlns:a16="http://schemas.microsoft.com/office/drawing/2014/main" id="{CD2EFC00-991C-23E4-0625-78E628E6151B}"/>
                </a:ext>
              </a:extLst>
            </p:cNvPr>
            <p:cNvSpPr txBox="1"/>
            <p:nvPr/>
          </p:nvSpPr>
          <p:spPr>
            <a:xfrm>
              <a:off x="1226206" y="8801100"/>
              <a:ext cx="1059794" cy="215444"/>
            </a:xfrm>
            <a:prstGeom prst="rect">
              <a:avLst/>
            </a:prstGeom>
          </p:spPr>
          <p:txBody>
            <a:bodyPr wrap="square" lIns="0" tIns="0" rIns="0" bIns="0" rtlCol="0" anchor="ctr">
              <a:spAutoFit/>
            </a:bodyPr>
            <a:lstStyle/>
            <a:p>
              <a:pPr algn="ctr">
                <a:spcBef>
                  <a:spcPct val="0"/>
                </a:spcBef>
              </a:pPr>
              <a:r>
                <a:rPr lang="en-US" sz="1400" dirty="0">
                  <a:solidFill>
                    <a:srgbClr val="1D3149"/>
                  </a:solidFill>
                  <a:latin typeface="Poppins Medium"/>
                </a:rPr>
                <a:t>Scan Me</a:t>
              </a:r>
              <a:endParaRPr lang="en-US" sz="1050" dirty="0">
                <a:solidFill>
                  <a:srgbClr val="1D3149"/>
                </a:solidFill>
                <a:latin typeface="Poppins Medium"/>
              </a:endParaRPr>
            </a:p>
          </p:txBody>
        </p:sp>
      </p:grpSp>
    </p:spTree>
    <p:extLst>
      <p:ext uri="{BB962C8B-B14F-4D97-AF65-F5344CB8AC3E}">
        <p14:creationId xmlns:p14="http://schemas.microsoft.com/office/powerpoint/2010/main" val="349905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F3853170-2CA0-85FE-DE65-0C8311AB32EC}"/>
            </a:ext>
          </a:extLst>
        </p:cNvPr>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02E3D849-54CD-156B-CCE7-764590A36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6773" y="419100"/>
            <a:ext cx="886427" cy="932178"/>
          </a:xfrm>
          <a:prstGeom prst="rect">
            <a:avLst/>
          </a:prstGeom>
        </p:spPr>
      </p:pic>
      <p:pic>
        <p:nvPicPr>
          <p:cNvPr id="18" name="Picture 17">
            <a:extLst>
              <a:ext uri="{FF2B5EF4-FFF2-40B4-BE49-F238E27FC236}">
                <a16:creationId xmlns:a16="http://schemas.microsoft.com/office/drawing/2014/main" id="{49B23AF0-9F61-90F2-C12F-0F38BCB169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38600" y="77918"/>
            <a:ext cx="13051556" cy="10283563"/>
          </a:xfrm>
          <a:prstGeom prst="rect">
            <a:avLst/>
          </a:prstGeom>
        </p:spPr>
      </p:pic>
      <p:sp>
        <p:nvSpPr>
          <p:cNvPr id="14" name="TextBox 14">
            <a:extLst>
              <a:ext uri="{FF2B5EF4-FFF2-40B4-BE49-F238E27FC236}">
                <a16:creationId xmlns:a16="http://schemas.microsoft.com/office/drawing/2014/main" id="{560CDF31-EA8F-1E84-D8C2-F3CFA6274FA8}"/>
              </a:ext>
            </a:extLst>
          </p:cNvPr>
          <p:cNvSpPr txBox="1"/>
          <p:nvPr/>
        </p:nvSpPr>
        <p:spPr>
          <a:xfrm>
            <a:off x="1302406" y="1485900"/>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Home Screens</a:t>
            </a:r>
          </a:p>
        </p:txBody>
      </p:sp>
      <p:sp>
        <p:nvSpPr>
          <p:cNvPr id="16" name="TextBox 16">
            <a:extLst>
              <a:ext uri="{FF2B5EF4-FFF2-40B4-BE49-F238E27FC236}">
                <a16:creationId xmlns:a16="http://schemas.microsoft.com/office/drawing/2014/main" id="{A87D02DD-354E-31CF-1259-9B961BD7A19F}"/>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18</a:t>
            </a:r>
          </a:p>
        </p:txBody>
      </p:sp>
      <p:sp>
        <p:nvSpPr>
          <p:cNvPr id="6" name="Freeform 9">
            <a:extLst>
              <a:ext uri="{FF2B5EF4-FFF2-40B4-BE49-F238E27FC236}">
                <a16:creationId xmlns:a16="http://schemas.microsoft.com/office/drawing/2014/main" id="{E62A053C-A2AB-C179-5A27-2F4A9C3ECC14}"/>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DCDE5284-E7E2-4632-9057-9C2A70830B69}"/>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5">
              <a:alphaModFix amt="97000"/>
              <a:extLst>
                <a:ext uri="{96DAC541-7B7A-43D3-8B79-37D633B846F1}">
                  <asvg:svgBlip xmlns:asvg="http://schemas.microsoft.com/office/drawing/2016/SVG/main" r:embed="rId6"/>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5E2968E6-BBB4-8D3C-39A0-46418794BB9C}"/>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EBD24155-00B0-CAE1-EA69-507FB6054F2F}"/>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0" name="TextBox 14">
            <a:extLst>
              <a:ext uri="{FF2B5EF4-FFF2-40B4-BE49-F238E27FC236}">
                <a16:creationId xmlns:a16="http://schemas.microsoft.com/office/drawing/2014/main" id="{D8510A6B-7069-710A-3E12-DA419B81248A}"/>
              </a:ext>
            </a:extLst>
          </p:cNvPr>
          <p:cNvSpPr txBox="1"/>
          <p:nvPr/>
        </p:nvSpPr>
        <p:spPr>
          <a:xfrm>
            <a:off x="1302406" y="1040650"/>
            <a:ext cx="4495798" cy="430887"/>
          </a:xfrm>
          <a:prstGeom prst="rect">
            <a:avLst/>
          </a:prstGeom>
        </p:spPr>
        <p:txBody>
          <a:bodyPr wrap="square" lIns="0" tIns="0" rIns="0" bIns="0" rtlCol="0" anchor="ctr">
            <a:spAutoFit/>
          </a:bodyPr>
          <a:lstStyle/>
          <a:p>
            <a:pPr>
              <a:spcBef>
                <a:spcPct val="0"/>
              </a:spcBef>
            </a:pPr>
            <a:r>
              <a:rPr lang="en-US" sz="2800" dirty="0">
                <a:solidFill>
                  <a:srgbClr val="1D3149"/>
                </a:solidFill>
                <a:latin typeface="Poppins Medium"/>
              </a:rPr>
              <a:t>Student Light Arabic App</a:t>
            </a:r>
            <a:endParaRPr lang="en-US" dirty="0">
              <a:solidFill>
                <a:srgbClr val="1D3149"/>
              </a:solidFill>
              <a:latin typeface="Poppins Medium"/>
            </a:endParaRPr>
          </a:p>
        </p:txBody>
      </p:sp>
      <p:pic>
        <p:nvPicPr>
          <p:cNvPr id="19" name="Picture 18">
            <a:extLst>
              <a:ext uri="{FF2B5EF4-FFF2-40B4-BE49-F238E27FC236}">
                <a16:creationId xmlns:a16="http://schemas.microsoft.com/office/drawing/2014/main" id="{319C3FB4-6129-FD6E-2F70-C8637F2098A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38600" y="-10085893"/>
            <a:ext cx="13051557" cy="10283564"/>
          </a:xfrm>
          <a:prstGeom prst="rect">
            <a:avLst/>
          </a:prstGeom>
        </p:spPr>
      </p:pic>
      <p:pic>
        <p:nvPicPr>
          <p:cNvPr id="21" name="Picture 20">
            <a:extLst>
              <a:ext uri="{FF2B5EF4-FFF2-40B4-BE49-F238E27FC236}">
                <a16:creationId xmlns:a16="http://schemas.microsoft.com/office/drawing/2014/main" id="{24159991-EDD3-12B1-506C-BEEBBBD2DDD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038600" y="10898317"/>
            <a:ext cx="13051556" cy="10283563"/>
          </a:xfrm>
          <a:prstGeom prst="rect">
            <a:avLst/>
          </a:prstGeom>
        </p:spPr>
      </p:pic>
      <p:grpSp>
        <p:nvGrpSpPr>
          <p:cNvPr id="2" name="Group 1">
            <a:extLst>
              <a:ext uri="{FF2B5EF4-FFF2-40B4-BE49-F238E27FC236}">
                <a16:creationId xmlns:a16="http://schemas.microsoft.com/office/drawing/2014/main" id="{B670515B-8C27-8E75-355B-9AE3865D55ED}"/>
              </a:ext>
            </a:extLst>
          </p:cNvPr>
          <p:cNvGrpSpPr/>
          <p:nvPr/>
        </p:nvGrpSpPr>
        <p:grpSpPr>
          <a:xfrm>
            <a:off x="1226206" y="8801100"/>
            <a:ext cx="1059794" cy="1241715"/>
            <a:chOff x="1226206" y="8801100"/>
            <a:chExt cx="1059794" cy="1241715"/>
          </a:xfrm>
        </p:grpSpPr>
        <p:pic>
          <p:nvPicPr>
            <p:cNvPr id="3" name="Picture 11">
              <a:extLst>
                <a:ext uri="{FF2B5EF4-FFF2-40B4-BE49-F238E27FC236}">
                  <a16:creationId xmlns:a16="http://schemas.microsoft.com/office/drawing/2014/main" id="{8943DD05-CA16-6685-6559-2E7929B702E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267809" y="9066227"/>
              <a:ext cx="976588" cy="976588"/>
            </a:xfrm>
            <a:prstGeom prst="rect">
              <a:avLst/>
            </a:prstGeom>
          </p:spPr>
        </p:pic>
        <p:sp>
          <p:nvSpPr>
            <p:cNvPr id="5" name="TextBox 14">
              <a:extLst>
                <a:ext uri="{FF2B5EF4-FFF2-40B4-BE49-F238E27FC236}">
                  <a16:creationId xmlns:a16="http://schemas.microsoft.com/office/drawing/2014/main" id="{0F07E9FE-55D2-0DC2-7086-CB0525ED0417}"/>
                </a:ext>
              </a:extLst>
            </p:cNvPr>
            <p:cNvSpPr txBox="1"/>
            <p:nvPr/>
          </p:nvSpPr>
          <p:spPr>
            <a:xfrm>
              <a:off x="1226206" y="8801100"/>
              <a:ext cx="1059794" cy="215444"/>
            </a:xfrm>
            <a:prstGeom prst="rect">
              <a:avLst/>
            </a:prstGeom>
          </p:spPr>
          <p:txBody>
            <a:bodyPr wrap="square" lIns="0" tIns="0" rIns="0" bIns="0" rtlCol="0" anchor="ctr">
              <a:spAutoFit/>
            </a:bodyPr>
            <a:lstStyle/>
            <a:p>
              <a:pPr algn="ctr">
                <a:spcBef>
                  <a:spcPct val="0"/>
                </a:spcBef>
              </a:pPr>
              <a:r>
                <a:rPr lang="en-US" sz="1400" dirty="0">
                  <a:solidFill>
                    <a:srgbClr val="1D3149"/>
                  </a:solidFill>
                  <a:latin typeface="Poppins Medium"/>
                </a:rPr>
                <a:t>Scan Me</a:t>
              </a:r>
              <a:endParaRPr lang="en-US" sz="1050" dirty="0">
                <a:solidFill>
                  <a:srgbClr val="1D3149"/>
                </a:solidFill>
                <a:latin typeface="Poppins Medium"/>
              </a:endParaRPr>
            </a:p>
          </p:txBody>
        </p:sp>
      </p:grpSp>
    </p:spTree>
    <p:extLst>
      <p:ext uri="{BB962C8B-B14F-4D97-AF65-F5344CB8AC3E}">
        <p14:creationId xmlns:p14="http://schemas.microsoft.com/office/powerpoint/2010/main" val="633949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78150FD5-B106-A578-DC92-81FF60820326}"/>
            </a:ext>
          </a:extLst>
        </p:cNvPr>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EB3F3580-3DAF-C74F-9424-611DCC7EE2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6773" y="419100"/>
            <a:ext cx="886427" cy="932178"/>
          </a:xfrm>
          <a:prstGeom prst="rect">
            <a:avLst/>
          </a:prstGeom>
        </p:spPr>
      </p:pic>
      <p:pic>
        <p:nvPicPr>
          <p:cNvPr id="18" name="Picture 17">
            <a:extLst>
              <a:ext uri="{FF2B5EF4-FFF2-40B4-BE49-F238E27FC236}">
                <a16:creationId xmlns:a16="http://schemas.microsoft.com/office/drawing/2014/main" id="{0204EA8B-4539-E01B-DCBF-A3B3602BBE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93444" y="77917"/>
            <a:ext cx="13051556" cy="10283563"/>
          </a:xfrm>
          <a:prstGeom prst="rect">
            <a:avLst/>
          </a:prstGeom>
        </p:spPr>
      </p:pic>
      <p:sp>
        <p:nvSpPr>
          <p:cNvPr id="14" name="TextBox 14">
            <a:extLst>
              <a:ext uri="{FF2B5EF4-FFF2-40B4-BE49-F238E27FC236}">
                <a16:creationId xmlns:a16="http://schemas.microsoft.com/office/drawing/2014/main" id="{C9064FAF-7F90-0DBD-61C4-83E079FE5137}"/>
              </a:ext>
            </a:extLst>
          </p:cNvPr>
          <p:cNvSpPr txBox="1"/>
          <p:nvPr/>
        </p:nvSpPr>
        <p:spPr>
          <a:xfrm>
            <a:off x="1302406" y="1485900"/>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Courses Screens</a:t>
            </a:r>
          </a:p>
        </p:txBody>
      </p:sp>
      <p:sp>
        <p:nvSpPr>
          <p:cNvPr id="16" name="TextBox 16">
            <a:extLst>
              <a:ext uri="{FF2B5EF4-FFF2-40B4-BE49-F238E27FC236}">
                <a16:creationId xmlns:a16="http://schemas.microsoft.com/office/drawing/2014/main" id="{BFD458FA-2301-4C3E-6001-3242C65269C6}"/>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19</a:t>
            </a:r>
          </a:p>
        </p:txBody>
      </p:sp>
      <p:sp>
        <p:nvSpPr>
          <p:cNvPr id="6" name="Freeform 9">
            <a:extLst>
              <a:ext uri="{FF2B5EF4-FFF2-40B4-BE49-F238E27FC236}">
                <a16:creationId xmlns:a16="http://schemas.microsoft.com/office/drawing/2014/main" id="{7DEBAF54-28AF-0C82-61AE-4F0CCB675753}"/>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F81E18E1-7030-C4E8-1434-06774B080FB1}"/>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5">
              <a:alphaModFix amt="97000"/>
              <a:extLst>
                <a:ext uri="{96DAC541-7B7A-43D3-8B79-37D633B846F1}">
                  <asvg:svgBlip xmlns:asvg="http://schemas.microsoft.com/office/drawing/2016/SVG/main" r:embed="rId6"/>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710ECD62-C3DA-BF5D-AB38-3A19BA17DAC1}"/>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71F272C5-B8A5-AD5C-A0BF-D64B06A43D04}"/>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0" name="TextBox 14">
            <a:extLst>
              <a:ext uri="{FF2B5EF4-FFF2-40B4-BE49-F238E27FC236}">
                <a16:creationId xmlns:a16="http://schemas.microsoft.com/office/drawing/2014/main" id="{1B721C72-78FD-0927-E721-5EBB3D73168A}"/>
              </a:ext>
            </a:extLst>
          </p:cNvPr>
          <p:cNvSpPr txBox="1"/>
          <p:nvPr/>
        </p:nvSpPr>
        <p:spPr>
          <a:xfrm>
            <a:off x="1302406" y="1040650"/>
            <a:ext cx="4495798" cy="430887"/>
          </a:xfrm>
          <a:prstGeom prst="rect">
            <a:avLst/>
          </a:prstGeom>
        </p:spPr>
        <p:txBody>
          <a:bodyPr wrap="square" lIns="0" tIns="0" rIns="0" bIns="0" rtlCol="0" anchor="ctr">
            <a:spAutoFit/>
          </a:bodyPr>
          <a:lstStyle/>
          <a:p>
            <a:pPr>
              <a:spcBef>
                <a:spcPct val="0"/>
              </a:spcBef>
            </a:pPr>
            <a:r>
              <a:rPr lang="en-US" sz="2800" dirty="0">
                <a:solidFill>
                  <a:srgbClr val="1D3149"/>
                </a:solidFill>
                <a:latin typeface="Poppins Medium"/>
              </a:rPr>
              <a:t>Student Light Arabic App</a:t>
            </a:r>
            <a:endParaRPr lang="en-US" dirty="0">
              <a:solidFill>
                <a:srgbClr val="1D3149"/>
              </a:solidFill>
              <a:latin typeface="Poppins Medium"/>
            </a:endParaRPr>
          </a:p>
        </p:txBody>
      </p:sp>
      <p:pic>
        <p:nvPicPr>
          <p:cNvPr id="2" name="Picture 1">
            <a:extLst>
              <a:ext uri="{FF2B5EF4-FFF2-40B4-BE49-F238E27FC236}">
                <a16:creationId xmlns:a16="http://schemas.microsoft.com/office/drawing/2014/main" id="{AC17F674-2ED1-A3DD-4D82-F7F70FF6300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93444" y="-11047281"/>
            <a:ext cx="13051556" cy="10283563"/>
          </a:xfrm>
          <a:prstGeom prst="rect">
            <a:avLst/>
          </a:prstGeom>
        </p:spPr>
      </p:pic>
      <p:pic>
        <p:nvPicPr>
          <p:cNvPr id="3" name="Picture 2">
            <a:extLst>
              <a:ext uri="{FF2B5EF4-FFF2-40B4-BE49-F238E27FC236}">
                <a16:creationId xmlns:a16="http://schemas.microsoft.com/office/drawing/2014/main" id="{B08CC2D3-73A2-0D64-8763-698947EEFFA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093445" y="10631618"/>
            <a:ext cx="13051554" cy="10283562"/>
          </a:xfrm>
          <a:prstGeom prst="rect">
            <a:avLst/>
          </a:prstGeom>
        </p:spPr>
      </p:pic>
      <p:grpSp>
        <p:nvGrpSpPr>
          <p:cNvPr id="5" name="Group 4">
            <a:extLst>
              <a:ext uri="{FF2B5EF4-FFF2-40B4-BE49-F238E27FC236}">
                <a16:creationId xmlns:a16="http://schemas.microsoft.com/office/drawing/2014/main" id="{BD090A2C-3176-E6FB-CE42-0689E66C4F98}"/>
              </a:ext>
            </a:extLst>
          </p:cNvPr>
          <p:cNvGrpSpPr/>
          <p:nvPr/>
        </p:nvGrpSpPr>
        <p:grpSpPr>
          <a:xfrm>
            <a:off x="1226206" y="8801100"/>
            <a:ext cx="1059794" cy="1241715"/>
            <a:chOff x="1226206" y="8801100"/>
            <a:chExt cx="1059794" cy="1241715"/>
          </a:xfrm>
        </p:grpSpPr>
        <p:pic>
          <p:nvPicPr>
            <p:cNvPr id="9" name="Picture 11">
              <a:extLst>
                <a:ext uri="{FF2B5EF4-FFF2-40B4-BE49-F238E27FC236}">
                  <a16:creationId xmlns:a16="http://schemas.microsoft.com/office/drawing/2014/main" id="{5F9DCB58-790D-F72A-717C-ECF211E1A3E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267809" y="9066227"/>
              <a:ext cx="976588" cy="976588"/>
            </a:xfrm>
            <a:prstGeom prst="rect">
              <a:avLst/>
            </a:prstGeom>
          </p:spPr>
        </p:pic>
        <p:sp>
          <p:nvSpPr>
            <p:cNvPr id="15" name="TextBox 14">
              <a:extLst>
                <a:ext uri="{FF2B5EF4-FFF2-40B4-BE49-F238E27FC236}">
                  <a16:creationId xmlns:a16="http://schemas.microsoft.com/office/drawing/2014/main" id="{73F49112-1C11-6BF6-3C51-7D35E1E3217B}"/>
                </a:ext>
              </a:extLst>
            </p:cNvPr>
            <p:cNvSpPr txBox="1"/>
            <p:nvPr/>
          </p:nvSpPr>
          <p:spPr>
            <a:xfrm>
              <a:off x="1226206" y="8801100"/>
              <a:ext cx="1059794" cy="215444"/>
            </a:xfrm>
            <a:prstGeom prst="rect">
              <a:avLst/>
            </a:prstGeom>
          </p:spPr>
          <p:txBody>
            <a:bodyPr wrap="square" lIns="0" tIns="0" rIns="0" bIns="0" rtlCol="0" anchor="ctr">
              <a:spAutoFit/>
            </a:bodyPr>
            <a:lstStyle/>
            <a:p>
              <a:pPr algn="ctr">
                <a:spcBef>
                  <a:spcPct val="0"/>
                </a:spcBef>
              </a:pPr>
              <a:r>
                <a:rPr lang="en-US" sz="1400" dirty="0">
                  <a:solidFill>
                    <a:srgbClr val="1D3149"/>
                  </a:solidFill>
                  <a:latin typeface="Poppins Medium"/>
                </a:rPr>
                <a:t>Scan Me</a:t>
              </a:r>
              <a:endParaRPr lang="en-US" sz="1050" dirty="0">
                <a:solidFill>
                  <a:srgbClr val="1D3149"/>
                </a:solidFill>
                <a:latin typeface="Poppins Medium"/>
              </a:endParaRPr>
            </a:p>
          </p:txBody>
        </p:sp>
      </p:grpSp>
    </p:spTree>
    <p:extLst>
      <p:ext uri="{BB962C8B-B14F-4D97-AF65-F5344CB8AC3E}">
        <p14:creationId xmlns:p14="http://schemas.microsoft.com/office/powerpoint/2010/main" val="1811601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D0FF3154-F7AD-4C47-8F6F-029EB981A269}"/>
            </a:ext>
          </a:extLst>
        </p:cNvPr>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7CDF4C52-1314-165A-0C14-B801A48025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6773" y="419100"/>
            <a:ext cx="886427" cy="932178"/>
          </a:xfrm>
          <a:prstGeom prst="rect">
            <a:avLst/>
          </a:prstGeom>
        </p:spPr>
      </p:pic>
      <p:pic>
        <p:nvPicPr>
          <p:cNvPr id="18" name="Picture 17">
            <a:extLst>
              <a:ext uri="{FF2B5EF4-FFF2-40B4-BE49-F238E27FC236}">
                <a16:creationId xmlns:a16="http://schemas.microsoft.com/office/drawing/2014/main" id="{7C3474FF-3133-F16E-C711-9101A5C96F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38601" y="77918"/>
            <a:ext cx="13051554" cy="10283562"/>
          </a:xfrm>
          <a:prstGeom prst="rect">
            <a:avLst/>
          </a:prstGeom>
        </p:spPr>
      </p:pic>
      <p:sp>
        <p:nvSpPr>
          <p:cNvPr id="14" name="TextBox 14">
            <a:extLst>
              <a:ext uri="{FF2B5EF4-FFF2-40B4-BE49-F238E27FC236}">
                <a16:creationId xmlns:a16="http://schemas.microsoft.com/office/drawing/2014/main" id="{D36E546A-C7DF-5695-6AC5-C77003627F9F}"/>
              </a:ext>
            </a:extLst>
          </p:cNvPr>
          <p:cNvSpPr txBox="1"/>
          <p:nvPr/>
        </p:nvSpPr>
        <p:spPr>
          <a:xfrm>
            <a:off x="1302406" y="1485900"/>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Quizzes Screens</a:t>
            </a:r>
          </a:p>
        </p:txBody>
      </p:sp>
      <p:sp>
        <p:nvSpPr>
          <p:cNvPr id="16" name="TextBox 16">
            <a:extLst>
              <a:ext uri="{FF2B5EF4-FFF2-40B4-BE49-F238E27FC236}">
                <a16:creationId xmlns:a16="http://schemas.microsoft.com/office/drawing/2014/main" id="{9888B50B-77A8-94AE-986E-4BDFC31CCC67}"/>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20</a:t>
            </a:r>
          </a:p>
        </p:txBody>
      </p:sp>
      <p:sp>
        <p:nvSpPr>
          <p:cNvPr id="6" name="Freeform 9">
            <a:extLst>
              <a:ext uri="{FF2B5EF4-FFF2-40B4-BE49-F238E27FC236}">
                <a16:creationId xmlns:a16="http://schemas.microsoft.com/office/drawing/2014/main" id="{9DCF98D4-C1D6-2438-A6C6-B29B8A79BCCD}"/>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368BC87C-0A86-07B0-71B2-D43C3FAAFA8F}"/>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5">
              <a:alphaModFix amt="97000"/>
              <a:extLst>
                <a:ext uri="{96DAC541-7B7A-43D3-8B79-37D633B846F1}">
                  <asvg:svgBlip xmlns:asvg="http://schemas.microsoft.com/office/drawing/2016/SVG/main" r:embed="rId6"/>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0B8EFA79-92C2-AB71-17AA-EA53769EA8E7}"/>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AE5A7D81-E94A-F1BC-0C39-88CDEC7664B8}"/>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0" name="TextBox 14">
            <a:extLst>
              <a:ext uri="{FF2B5EF4-FFF2-40B4-BE49-F238E27FC236}">
                <a16:creationId xmlns:a16="http://schemas.microsoft.com/office/drawing/2014/main" id="{7C5790E6-DA13-94B1-06CD-876BFFA1D3C4}"/>
              </a:ext>
            </a:extLst>
          </p:cNvPr>
          <p:cNvSpPr txBox="1"/>
          <p:nvPr/>
        </p:nvSpPr>
        <p:spPr>
          <a:xfrm>
            <a:off x="1302406" y="1040650"/>
            <a:ext cx="4495798" cy="430887"/>
          </a:xfrm>
          <a:prstGeom prst="rect">
            <a:avLst/>
          </a:prstGeom>
        </p:spPr>
        <p:txBody>
          <a:bodyPr wrap="square" lIns="0" tIns="0" rIns="0" bIns="0" rtlCol="0" anchor="ctr">
            <a:spAutoFit/>
          </a:bodyPr>
          <a:lstStyle/>
          <a:p>
            <a:pPr>
              <a:spcBef>
                <a:spcPct val="0"/>
              </a:spcBef>
            </a:pPr>
            <a:r>
              <a:rPr lang="en-US" sz="2800" dirty="0">
                <a:solidFill>
                  <a:srgbClr val="1D3149"/>
                </a:solidFill>
                <a:latin typeface="Poppins Medium"/>
              </a:rPr>
              <a:t>Student Light Arabic App</a:t>
            </a:r>
            <a:endParaRPr lang="en-US" dirty="0">
              <a:solidFill>
                <a:srgbClr val="1D3149"/>
              </a:solidFill>
              <a:latin typeface="Poppins Medium"/>
            </a:endParaRPr>
          </a:p>
        </p:txBody>
      </p:sp>
      <p:pic>
        <p:nvPicPr>
          <p:cNvPr id="2" name="Picture 1">
            <a:extLst>
              <a:ext uri="{FF2B5EF4-FFF2-40B4-BE49-F238E27FC236}">
                <a16:creationId xmlns:a16="http://schemas.microsoft.com/office/drawing/2014/main" id="{F77E0859-088F-D34F-703A-0F2E85276B3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38600" y="-10384733"/>
            <a:ext cx="13051556" cy="10283563"/>
          </a:xfrm>
          <a:prstGeom prst="rect">
            <a:avLst/>
          </a:prstGeom>
        </p:spPr>
      </p:pic>
      <p:pic>
        <p:nvPicPr>
          <p:cNvPr id="3" name="Picture 2">
            <a:extLst>
              <a:ext uri="{FF2B5EF4-FFF2-40B4-BE49-F238E27FC236}">
                <a16:creationId xmlns:a16="http://schemas.microsoft.com/office/drawing/2014/main" id="{E5D03328-3721-0C2E-C289-8C1431FC9DD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038601" y="10387433"/>
            <a:ext cx="13051554" cy="10283562"/>
          </a:xfrm>
          <a:prstGeom prst="rect">
            <a:avLst/>
          </a:prstGeom>
        </p:spPr>
      </p:pic>
      <p:grpSp>
        <p:nvGrpSpPr>
          <p:cNvPr id="5" name="Group 4">
            <a:extLst>
              <a:ext uri="{FF2B5EF4-FFF2-40B4-BE49-F238E27FC236}">
                <a16:creationId xmlns:a16="http://schemas.microsoft.com/office/drawing/2014/main" id="{9866A144-3FA4-BC53-42E4-619DCD50751B}"/>
              </a:ext>
            </a:extLst>
          </p:cNvPr>
          <p:cNvGrpSpPr/>
          <p:nvPr/>
        </p:nvGrpSpPr>
        <p:grpSpPr>
          <a:xfrm>
            <a:off x="1226206" y="8801100"/>
            <a:ext cx="1059794" cy="1241715"/>
            <a:chOff x="1226206" y="8801100"/>
            <a:chExt cx="1059794" cy="1241715"/>
          </a:xfrm>
        </p:grpSpPr>
        <p:pic>
          <p:nvPicPr>
            <p:cNvPr id="9" name="Picture 11">
              <a:extLst>
                <a:ext uri="{FF2B5EF4-FFF2-40B4-BE49-F238E27FC236}">
                  <a16:creationId xmlns:a16="http://schemas.microsoft.com/office/drawing/2014/main" id="{7E5CA4D5-A792-78D7-02E2-CE2835EA82C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267809" y="9066227"/>
              <a:ext cx="976588" cy="976588"/>
            </a:xfrm>
            <a:prstGeom prst="rect">
              <a:avLst/>
            </a:prstGeom>
          </p:spPr>
        </p:pic>
        <p:sp>
          <p:nvSpPr>
            <p:cNvPr id="15" name="TextBox 14">
              <a:extLst>
                <a:ext uri="{FF2B5EF4-FFF2-40B4-BE49-F238E27FC236}">
                  <a16:creationId xmlns:a16="http://schemas.microsoft.com/office/drawing/2014/main" id="{D1B1C776-AB1E-83C1-27D1-097A12BA0149}"/>
                </a:ext>
              </a:extLst>
            </p:cNvPr>
            <p:cNvSpPr txBox="1"/>
            <p:nvPr/>
          </p:nvSpPr>
          <p:spPr>
            <a:xfrm>
              <a:off x="1226206" y="8801100"/>
              <a:ext cx="1059794" cy="215444"/>
            </a:xfrm>
            <a:prstGeom prst="rect">
              <a:avLst/>
            </a:prstGeom>
          </p:spPr>
          <p:txBody>
            <a:bodyPr wrap="square" lIns="0" tIns="0" rIns="0" bIns="0" rtlCol="0" anchor="ctr">
              <a:spAutoFit/>
            </a:bodyPr>
            <a:lstStyle/>
            <a:p>
              <a:pPr algn="ctr">
                <a:spcBef>
                  <a:spcPct val="0"/>
                </a:spcBef>
              </a:pPr>
              <a:r>
                <a:rPr lang="en-US" sz="1400" dirty="0">
                  <a:solidFill>
                    <a:srgbClr val="1D3149"/>
                  </a:solidFill>
                  <a:latin typeface="Poppins Medium"/>
                </a:rPr>
                <a:t>Scan Me</a:t>
              </a:r>
              <a:endParaRPr lang="en-US" sz="1050" dirty="0">
                <a:solidFill>
                  <a:srgbClr val="1D3149"/>
                </a:solidFill>
                <a:latin typeface="Poppins Medium"/>
              </a:endParaRPr>
            </a:p>
          </p:txBody>
        </p:sp>
      </p:grpSp>
    </p:spTree>
    <p:extLst>
      <p:ext uri="{BB962C8B-B14F-4D97-AF65-F5344CB8AC3E}">
        <p14:creationId xmlns:p14="http://schemas.microsoft.com/office/powerpoint/2010/main" val="12264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a:extLst>
            <a:ext uri="{FF2B5EF4-FFF2-40B4-BE49-F238E27FC236}">
              <a16:creationId xmlns:a16="http://schemas.microsoft.com/office/drawing/2014/main" id="{783240C9-5ECC-637F-F65B-E854B1EA94F3}"/>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9C8663A4-37F7-4E3C-4771-28F58BFA4F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62400" y="77918"/>
            <a:ext cx="13051554" cy="10283562"/>
          </a:xfrm>
          <a:prstGeom prst="rect">
            <a:avLst/>
          </a:prstGeom>
        </p:spPr>
      </p:pic>
      <p:pic>
        <p:nvPicPr>
          <p:cNvPr id="4" name="Picture 3" descr="A blue and orange logo&#10;&#10;Description automatically generated">
            <a:extLst>
              <a:ext uri="{FF2B5EF4-FFF2-40B4-BE49-F238E27FC236}">
                <a16:creationId xmlns:a16="http://schemas.microsoft.com/office/drawing/2014/main" id="{ABF8EDFC-19BF-910B-C63D-105592316A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96773" y="419100"/>
            <a:ext cx="886427" cy="932178"/>
          </a:xfrm>
          <a:prstGeom prst="rect">
            <a:avLst/>
          </a:prstGeom>
        </p:spPr>
      </p:pic>
      <p:sp>
        <p:nvSpPr>
          <p:cNvPr id="14" name="TextBox 14">
            <a:extLst>
              <a:ext uri="{FF2B5EF4-FFF2-40B4-BE49-F238E27FC236}">
                <a16:creationId xmlns:a16="http://schemas.microsoft.com/office/drawing/2014/main" id="{26E81BA2-F8FE-6DAD-D5A8-6CF0785F8F3A}"/>
              </a:ext>
            </a:extLst>
          </p:cNvPr>
          <p:cNvSpPr txBox="1"/>
          <p:nvPr/>
        </p:nvSpPr>
        <p:spPr>
          <a:xfrm>
            <a:off x="1302406" y="1485900"/>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Calendar Screens</a:t>
            </a:r>
          </a:p>
        </p:txBody>
      </p:sp>
      <p:sp>
        <p:nvSpPr>
          <p:cNvPr id="16" name="TextBox 16">
            <a:extLst>
              <a:ext uri="{FF2B5EF4-FFF2-40B4-BE49-F238E27FC236}">
                <a16:creationId xmlns:a16="http://schemas.microsoft.com/office/drawing/2014/main" id="{0714D900-0F93-1EC4-7B2D-E825149DF5D1}"/>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21</a:t>
            </a:r>
          </a:p>
        </p:txBody>
      </p:sp>
      <p:sp>
        <p:nvSpPr>
          <p:cNvPr id="6" name="Freeform 9">
            <a:extLst>
              <a:ext uri="{FF2B5EF4-FFF2-40B4-BE49-F238E27FC236}">
                <a16:creationId xmlns:a16="http://schemas.microsoft.com/office/drawing/2014/main" id="{E1AEDE2E-B99B-BF3C-F927-0313D00AC493}"/>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81761959-4EDA-46FA-605B-37D63CD31ACF}"/>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5">
              <a:alphaModFix amt="97000"/>
              <a:extLst>
                <a:ext uri="{96DAC541-7B7A-43D3-8B79-37D633B846F1}">
                  <asvg:svgBlip xmlns:asvg="http://schemas.microsoft.com/office/drawing/2016/SVG/main" r:embed="rId6"/>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58BB17D5-5BB0-90DF-7346-7D32584081E4}"/>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F86FBCF5-5EF3-A2E2-8465-68D6D9CE2F8E}"/>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grpSp>
        <p:nvGrpSpPr>
          <p:cNvPr id="11" name="Group 10">
            <a:extLst>
              <a:ext uri="{FF2B5EF4-FFF2-40B4-BE49-F238E27FC236}">
                <a16:creationId xmlns:a16="http://schemas.microsoft.com/office/drawing/2014/main" id="{CC1630BB-F88C-7F68-BC3E-EDDA9BA4B9BF}"/>
              </a:ext>
            </a:extLst>
          </p:cNvPr>
          <p:cNvGrpSpPr/>
          <p:nvPr/>
        </p:nvGrpSpPr>
        <p:grpSpPr>
          <a:xfrm>
            <a:off x="1226206" y="8801100"/>
            <a:ext cx="1059794" cy="1241715"/>
            <a:chOff x="1226206" y="8801100"/>
            <a:chExt cx="1059794" cy="1241715"/>
          </a:xfrm>
        </p:grpSpPr>
        <p:pic>
          <p:nvPicPr>
            <p:cNvPr id="12" name="Picture 11">
              <a:extLst>
                <a:ext uri="{FF2B5EF4-FFF2-40B4-BE49-F238E27FC236}">
                  <a16:creationId xmlns:a16="http://schemas.microsoft.com/office/drawing/2014/main" id="{4F0B889E-00BE-B353-D41F-9B191BF3DB1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267809" y="9066227"/>
              <a:ext cx="976588" cy="976588"/>
            </a:xfrm>
            <a:prstGeom prst="rect">
              <a:avLst/>
            </a:prstGeom>
          </p:spPr>
        </p:pic>
        <p:sp>
          <p:nvSpPr>
            <p:cNvPr id="13" name="TextBox 14">
              <a:extLst>
                <a:ext uri="{FF2B5EF4-FFF2-40B4-BE49-F238E27FC236}">
                  <a16:creationId xmlns:a16="http://schemas.microsoft.com/office/drawing/2014/main" id="{52A8083D-F826-F5BA-33A1-3973A329D6FB}"/>
                </a:ext>
              </a:extLst>
            </p:cNvPr>
            <p:cNvSpPr txBox="1"/>
            <p:nvPr/>
          </p:nvSpPr>
          <p:spPr>
            <a:xfrm>
              <a:off x="1226206" y="8801100"/>
              <a:ext cx="1059794" cy="215444"/>
            </a:xfrm>
            <a:prstGeom prst="rect">
              <a:avLst/>
            </a:prstGeom>
          </p:spPr>
          <p:txBody>
            <a:bodyPr wrap="square" lIns="0" tIns="0" rIns="0" bIns="0" rtlCol="0" anchor="ctr">
              <a:spAutoFit/>
            </a:bodyPr>
            <a:lstStyle/>
            <a:p>
              <a:pPr algn="ctr">
                <a:spcBef>
                  <a:spcPct val="0"/>
                </a:spcBef>
              </a:pPr>
              <a:r>
                <a:rPr lang="en-US" sz="1400" dirty="0">
                  <a:solidFill>
                    <a:srgbClr val="1D3149"/>
                  </a:solidFill>
                  <a:latin typeface="Poppins Medium"/>
                </a:rPr>
                <a:t>Scan Me</a:t>
              </a:r>
              <a:endParaRPr lang="en-US" sz="1050" dirty="0">
                <a:solidFill>
                  <a:srgbClr val="1D3149"/>
                </a:solidFill>
                <a:latin typeface="Poppins Medium"/>
              </a:endParaRPr>
            </a:p>
          </p:txBody>
        </p:sp>
      </p:grpSp>
      <p:sp>
        <p:nvSpPr>
          <p:cNvPr id="20" name="TextBox 14">
            <a:extLst>
              <a:ext uri="{FF2B5EF4-FFF2-40B4-BE49-F238E27FC236}">
                <a16:creationId xmlns:a16="http://schemas.microsoft.com/office/drawing/2014/main" id="{078BB6B8-074D-930F-9EBE-2E22526962A1}"/>
              </a:ext>
            </a:extLst>
          </p:cNvPr>
          <p:cNvSpPr txBox="1"/>
          <p:nvPr/>
        </p:nvSpPr>
        <p:spPr>
          <a:xfrm>
            <a:off x="1302406" y="1040650"/>
            <a:ext cx="4495798" cy="430887"/>
          </a:xfrm>
          <a:prstGeom prst="rect">
            <a:avLst/>
          </a:prstGeom>
        </p:spPr>
        <p:txBody>
          <a:bodyPr wrap="square" lIns="0" tIns="0" rIns="0" bIns="0" rtlCol="0" anchor="ctr">
            <a:spAutoFit/>
          </a:bodyPr>
          <a:lstStyle/>
          <a:p>
            <a:pPr>
              <a:spcBef>
                <a:spcPct val="0"/>
              </a:spcBef>
            </a:pPr>
            <a:r>
              <a:rPr lang="en-US" sz="2800" dirty="0">
                <a:solidFill>
                  <a:srgbClr val="1D3149"/>
                </a:solidFill>
                <a:latin typeface="Poppins Medium"/>
              </a:rPr>
              <a:t>Student Light Arabic App</a:t>
            </a:r>
            <a:endParaRPr lang="en-US" dirty="0">
              <a:solidFill>
                <a:srgbClr val="1D3149"/>
              </a:solidFill>
              <a:latin typeface="Poppins Medium"/>
            </a:endParaRPr>
          </a:p>
        </p:txBody>
      </p:sp>
      <p:sp>
        <p:nvSpPr>
          <p:cNvPr id="3" name="Oval 2">
            <a:extLst>
              <a:ext uri="{FF2B5EF4-FFF2-40B4-BE49-F238E27FC236}">
                <a16:creationId xmlns:a16="http://schemas.microsoft.com/office/drawing/2014/main" id="{82D23B25-674B-7DC6-A051-DD353BB046FA}"/>
              </a:ext>
            </a:extLst>
          </p:cNvPr>
          <p:cNvSpPr/>
          <p:nvPr/>
        </p:nvSpPr>
        <p:spPr>
          <a:xfrm>
            <a:off x="-1428750" y="10576606"/>
            <a:ext cx="20802600" cy="7775807"/>
          </a:xfrm>
          <a:prstGeom prst="ellipse">
            <a:avLst/>
          </a:prstGeom>
          <a:solidFill>
            <a:srgbClr val="1D314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7DDE00DE-1297-556E-F1A1-F8C0CDBF821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962400" y="-10689186"/>
            <a:ext cx="13051554" cy="10283562"/>
          </a:xfrm>
          <a:prstGeom prst="rect">
            <a:avLst/>
          </a:prstGeom>
        </p:spPr>
      </p:pic>
    </p:spTree>
    <p:extLst>
      <p:ext uri="{BB962C8B-B14F-4D97-AF65-F5344CB8AC3E}">
        <p14:creationId xmlns:p14="http://schemas.microsoft.com/office/powerpoint/2010/main" val="282878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a:extLst>
            <a:ext uri="{FF2B5EF4-FFF2-40B4-BE49-F238E27FC236}">
              <a16:creationId xmlns:a16="http://schemas.microsoft.com/office/drawing/2014/main" id="{70542716-7B98-1595-FC49-107C280BF521}"/>
            </a:ext>
          </a:extLst>
        </p:cNvPr>
        <p:cNvGrpSpPr/>
        <p:nvPr/>
      </p:nvGrpSpPr>
      <p:grpSpPr>
        <a:xfrm>
          <a:off x="0" y="0"/>
          <a:ext cx="0" cy="0"/>
          <a:chOff x="0" y="0"/>
          <a:chExt cx="0" cy="0"/>
        </a:xfrm>
      </p:grpSpPr>
      <p:pic>
        <p:nvPicPr>
          <p:cNvPr id="3" name="academia">
            <a:hlinkClick r:id="" action="ppaction://media"/>
            <a:extLst>
              <a:ext uri="{FF2B5EF4-FFF2-40B4-BE49-F238E27FC236}">
                <a16:creationId xmlns:a16="http://schemas.microsoft.com/office/drawing/2014/main" id="{565A9B07-0A7B-5EF8-C829-74490A3720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
        <p:nvSpPr>
          <p:cNvPr id="2" name="TextBox 14">
            <a:extLst>
              <a:ext uri="{FF2B5EF4-FFF2-40B4-BE49-F238E27FC236}">
                <a16:creationId xmlns:a16="http://schemas.microsoft.com/office/drawing/2014/main" id="{8636FF98-9997-94A8-E297-EBFA4E8456A2}"/>
              </a:ext>
            </a:extLst>
          </p:cNvPr>
          <p:cNvSpPr txBox="1"/>
          <p:nvPr/>
        </p:nvSpPr>
        <p:spPr>
          <a:xfrm>
            <a:off x="1302406" y="1485900"/>
            <a:ext cx="5250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Prototype</a:t>
            </a:r>
          </a:p>
        </p:txBody>
      </p:sp>
      <p:sp>
        <p:nvSpPr>
          <p:cNvPr id="4" name="Freeform 9">
            <a:extLst>
              <a:ext uri="{FF2B5EF4-FFF2-40B4-BE49-F238E27FC236}">
                <a16:creationId xmlns:a16="http://schemas.microsoft.com/office/drawing/2014/main" id="{CF1BDADB-87BD-E7DF-058B-1839927B42E9}"/>
              </a:ext>
            </a:extLst>
          </p:cNvPr>
          <p:cNvSpPr/>
          <p:nvPr/>
        </p:nvSpPr>
        <p:spPr>
          <a:xfrm>
            <a:off x="595591" y="1790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5" name="Freeform 11">
            <a:extLst>
              <a:ext uri="{FF2B5EF4-FFF2-40B4-BE49-F238E27FC236}">
                <a16:creationId xmlns:a16="http://schemas.microsoft.com/office/drawing/2014/main" id="{F84F6105-2737-9124-7F7A-B49873A78E91}"/>
              </a:ext>
            </a:extLst>
          </p:cNvPr>
          <p:cNvSpPr/>
          <p:nvPr/>
        </p:nvSpPr>
        <p:spPr>
          <a:xfrm>
            <a:off x="720399" y="1943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5">
              <a:alphaModFix amt="97000"/>
              <a:extLst>
                <a:ext uri="{96DAC541-7B7A-43D3-8B79-37D633B846F1}">
                  <asvg:svgBlip xmlns:asvg="http://schemas.microsoft.com/office/drawing/2016/SVG/main" r:embed="rId6"/>
                </a:ext>
              </a:extLst>
            </a:blip>
            <a:srcRect/>
            <a:stretch>
              <a:fillRect/>
            </a:stretch>
          </a:blipFill>
          <a:ln cap="sq">
            <a:noFill/>
            <a:prstDash val="solid"/>
            <a:miter/>
          </a:ln>
        </p:spPr>
        <p:txBody>
          <a:bodyPr/>
          <a:lstStyle/>
          <a:p>
            <a:endParaRPr lang="en-US" dirty="0">
              <a:solidFill>
                <a:srgbClr val="1D3149"/>
              </a:solidFill>
            </a:endParaRPr>
          </a:p>
        </p:txBody>
      </p:sp>
      <p:sp>
        <p:nvSpPr>
          <p:cNvPr id="6" name="AutoShape 12">
            <a:extLst>
              <a:ext uri="{FF2B5EF4-FFF2-40B4-BE49-F238E27FC236}">
                <a16:creationId xmlns:a16="http://schemas.microsoft.com/office/drawing/2014/main" id="{845B52B3-0291-E085-5079-52A41A011AB7}"/>
              </a:ext>
            </a:extLst>
          </p:cNvPr>
          <p:cNvSpPr/>
          <p:nvPr/>
        </p:nvSpPr>
        <p:spPr>
          <a:xfrm flipH="1">
            <a:off x="831196" y="-56888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7" name="AutoShape 12">
            <a:extLst>
              <a:ext uri="{FF2B5EF4-FFF2-40B4-BE49-F238E27FC236}">
                <a16:creationId xmlns:a16="http://schemas.microsoft.com/office/drawing/2014/main" id="{B2EB4D15-4593-5804-7F6E-5C7130C02345}"/>
              </a:ext>
            </a:extLst>
          </p:cNvPr>
          <p:cNvSpPr/>
          <p:nvPr/>
        </p:nvSpPr>
        <p:spPr>
          <a:xfrm flipH="1">
            <a:off x="831196" y="2283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8" name="TextBox 14">
            <a:extLst>
              <a:ext uri="{FF2B5EF4-FFF2-40B4-BE49-F238E27FC236}">
                <a16:creationId xmlns:a16="http://schemas.microsoft.com/office/drawing/2014/main" id="{901D9082-F1C6-9A61-C164-F5E0228266C0}"/>
              </a:ext>
            </a:extLst>
          </p:cNvPr>
          <p:cNvSpPr txBox="1"/>
          <p:nvPr/>
        </p:nvSpPr>
        <p:spPr>
          <a:xfrm>
            <a:off x="1302406" y="1040650"/>
            <a:ext cx="4495798" cy="430887"/>
          </a:xfrm>
          <a:prstGeom prst="rect">
            <a:avLst/>
          </a:prstGeom>
        </p:spPr>
        <p:txBody>
          <a:bodyPr wrap="square" lIns="0" tIns="0" rIns="0" bIns="0" rtlCol="0" anchor="ctr">
            <a:spAutoFit/>
          </a:bodyPr>
          <a:lstStyle/>
          <a:p>
            <a:pPr>
              <a:spcBef>
                <a:spcPct val="0"/>
              </a:spcBef>
            </a:pPr>
            <a:r>
              <a:rPr lang="en-US" sz="2800" dirty="0">
                <a:solidFill>
                  <a:srgbClr val="DCDCDC"/>
                </a:solidFill>
                <a:latin typeface="Poppins Medium"/>
              </a:rPr>
              <a:t>Student Light Arabic App</a:t>
            </a:r>
            <a:endParaRPr lang="en-US" dirty="0">
              <a:solidFill>
                <a:srgbClr val="DCDCDC"/>
              </a:solidFill>
              <a:latin typeface="Poppins Medium"/>
            </a:endParaRPr>
          </a:p>
        </p:txBody>
      </p:sp>
      <p:grpSp>
        <p:nvGrpSpPr>
          <p:cNvPr id="9" name="Group 8">
            <a:extLst>
              <a:ext uri="{FF2B5EF4-FFF2-40B4-BE49-F238E27FC236}">
                <a16:creationId xmlns:a16="http://schemas.microsoft.com/office/drawing/2014/main" id="{8BD19555-859D-ACAC-04FD-F688AE15BA02}"/>
              </a:ext>
            </a:extLst>
          </p:cNvPr>
          <p:cNvGrpSpPr/>
          <p:nvPr/>
        </p:nvGrpSpPr>
        <p:grpSpPr>
          <a:xfrm>
            <a:off x="15784536" y="7862773"/>
            <a:ext cx="1589064" cy="1852727"/>
            <a:chOff x="11734796" y="6719773"/>
            <a:chExt cx="1981199" cy="2309927"/>
          </a:xfrm>
        </p:grpSpPr>
        <p:sp>
          <p:nvSpPr>
            <p:cNvPr id="10" name="Rectangle: Rounded Corners 9">
              <a:extLst>
                <a:ext uri="{FF2B5EF4-FFF2-40B4-BE49-F238E27FC236}">
                  <a16:creationId xmlns:a16="http://schemas.microsoft.com/office/drawing/2014/main" id="{D4064FBB-556F-5381-AF7B-BCCE1A508ED9}"/>
                </a:ext>
              </a:extLst>
            </p:cNvPr>
            <p:cNvSpPr/>
            <p:nvPr/>
          </p:nvSpPr>
          <p:spPr>
            <a:xfrm>
              <a:off x="11734796" y="6719773"/>
              <a:ext cx="1981199" cy="2309927"/>
            </a:xfrm>
            <a:prstGeom prst="roundRect">
              <a:avLst>
                <a:gd name="adj" fmla="val 13927"/>
              </a:avLst>
            </a:prstGeom>
            <a:solidFill>
              <a:srgbClr val="DC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D34D9AD-D5EB-D1F6-37A0-F76343DBF0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943870" y="7356179"/>
              <a:ext cx="1563059" cy="1563060"/>
            </a:xfrm>
            <a:prstGeom prst="rect">
              <a:avLst/>
            </a:prstGeom>
            <a:ln>
              <a:solidFill>
                <a:srgbClr val="DCDCDC"/>
              </a:solidFill>
            </a:ln>
          </p:spPr>
        </p:pic>
        <p:sp>
          <p:nvSpPr>
            <p:cNvPr id="12" name="TextBox 14">
              <a:extLst>
                <a:ext uri="{FF2B5EF4-FFF2-40B4-BE49-F238E27FC236}">
                  <a16:creationId xmlns:a16="http://schemas.microsoft.com/office/drawing/2014/main" id="{3A38D450-F864-8F6E-DDB8-7923937E9C7A}"/>
                </a:ext>
              </a:extLst>
            </p:cNvPr>
            <p:cNvSpPr txBox="1"/>
            <p:nvPr/>
          </p:nvSpPr>
          <p:spPr>
            <a:xfrm>
              <a:off x="12195498" y="6977108"/>
              <a:ext cx="1059795" cy="268609"/>
            </a:xfrm>
            <a:prstGeom prst="rect">
              <a:avLst/>
            </a:prstGeom>
          </p:spPr>
          <p:txBody>
            <a:bodyPr wrap="square" lIns="0" tIns="0" rIns="0" bIns="0" rtlCol="0" anchor="ctr">
              <a:spAutoFit/>
            </a:bodyPr>
            <a:lstStyle/>
            <a:p>
              <a:pPr algn="ctr">
                <a:spcBef>
                  <a:spcPct val="0"/>
                </a:spcBef>
              </a:pPr>
              <a:r>
                <a:rPr lang="en-US" sz="1400" dirty="0">
                  <a:solidFill>
                    <a:srgbClr val="1D3149"/>
                  </a:solidFill>
                  <a:latin typeface="Poppins Medium"/>
                </a:rPr>
                <a:t>Scan Me</a:t>
              </a:r>
              <a:endParaRPr lang="en-US" sz="1050" dirty="0">
                <a:solidFill>
                  <a:srgbClr val="1D3149"/>
                </a:solidFill>
                <a:latin typeface="Poppins Medium"/>
              </a:endParaRPr>
            </a:p>
          </p:txBody>
        </p:sp>
      </p:grpSp>
    </p:spTree>
    <p:extLst>
      <p:ext uri="{BB962C8B-B14F-4D97-AF65-F5344CB8AC3E}">
        <p14:creationId xmlns:p14="http://schemas.microsoft.com/office/powerpoint/2010/main" val="3972178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7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a:extLst>
            <a:ext uri="{FF2B5EF4-FFF2-40B4-BE49-F238E27FC236}">
              <a16:creationId xmlns:a16="http://schemas.microsoft.com/office/drawing/2014/main" id="{C75B91F7-EA32-033A-031F-3CA4D3269079}"/>
            </a:ext>
          </a:extLst>
        </p:cNvPr>
        <p:cNvGrpSpPr/>
        <p:nvPr/>
      </p:nvGrpSpPr>
      <p:grpSpPr>
        <a:xfrm>
          <a:off x="0" y="0"/>
          <a:ext cx="0" cy="0"/>
          <a:chOff x="0" y="0"/>
          <a:chExt cx="0" cy="0"/>
        </a:xfrm>
      </p:grpSpPr>
      <p:sp>
        <p:nvSpPr>
          <p:cNvPr id="17" name="Freeform 9">
            <a:extLst>
              <a:ext uri="{FF2B5EF4-FFF2-40B4-BE49-F238E27FC236}">
                <a16:creationId xmlns:a16="http://schemas.microsoft.com/office/drawing/2014/main" id="{885E19E6-86DF-2077-3DD1-6ED4B14A3954}"/>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A95AD6BC-CAC5-5470-B712-0944265D2491}"/>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a:extLst>
              <a:ext uri="{FF2B5EF4-FFF2-40B4-BE49-F238E27FC236}">
                <a16:creationId xmlns:a16="http://schemas.microsoft.com/office/drawing/2014/main" id="{738DB3DF-DA0C-5310-C7EE-7693DA077A3E}"/>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171B2FB7-406D-BF8F-3FF2-DB4221D448D0}"/>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026D1F42-7A34-C149-868E-19C6F775C483}"/>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Team Members</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8EC246BC-722F-0D3B-E2FA-E5EAB9D3D31B}"/>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5" name="AutoShape 12">
            <a:extLst>
              <a:ext uri="{FF2B5EF4-FFF2-40B4-BE49-F238E27FC236}">
                <a16:creationId xmlns:a16="http://schemas.microsoft.com/office/drawing/2014/main" id="{09F7DAC9-6CEE-7916-72AC-31F5DAC28AA7}"/>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30" name="TextBox 16">
            <a:extLst>
              <a:ext uri="{FF2B5EF4-FFF2-40B4-BE49-F238E27FC236}">
                <a16:creationId xmlns:a16="http://schemas.microsoft.com/office/drawing/2014/main" id="{B49D5911-74D7-ACAA-F714-438EBE7C57AF}"/>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03</a:t>
            </a:r>
          </a:p>
        </p:txBody>
      </p:sp>
      <p:sp>
        <p:nvSpPr>
          <p:cNvPr id="2" name="TextBox 15">
            <a:extLst>
              <a:ext uri="{FF2B5EF4-FFF2-40B4-BE49-F238E27FC236}">
                <a16:creationId xmlns:a16="http://schemas.microsoft.com/office/drawing/2014/main" id="{3122BD09-2D97-6497-88BD-63D007F517E5}"/>
              </a:ext>
            </a:extLst>
          </p:cNvPr>
          <p:cNvSpPr txBox="1"/>
          <p:nvPr/>
        </p:nvSpPr>
        <p:spPr>
          <a:xfrm>
            <a:off x="1676400" y="1943100"/>
            <a:ext cx="8607757" cy="1609671"/>
          </a:xfrm>
          <a:prstGeom prst="rect">
            <a:avLst/>
          </a:prstGeom>
        </p:spPr>
        <p:txBody>
          <a:bodyPr wrap="square" lIns="0" tIns="0" rIns="0" bIns="0" rtlCol="0" anchor="t">
            <a:spAutoFit/>
          </a:bodyPr>
          <a:lstStyle/>
          <a:p>
            <a:pPr>
              <a:lnSpc>
                <a:spcPct val="150000"/>
              </a:lnSpc>
              <a:spcBef>
                <a:spcPct val="0"/>
              </a:spcBef>
            </a:pPr>
            <a:r>
              <a:rPr lang="en-US" sz="2000" dirty="0">
                <a:solidFill>
                  <a:srgbClr val="FFFFFE"/>
                </a:solidFill>
                <a:latin typeface="Poppins SemiBold" panose="020B0502040204020203" pitchFamily="2" charset="0"/>
                <a:cs typeface="Poppins SemiBold" panose="020B0502040204020203" pitchFamily="2" charset="0"/>
              </a:rPr>
              <a:t>Under the supervision of</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 </a:t>
            </a:r>
            <a:r>
              <a:rPr lang="en-US" sz="2400" dirty="0">
                <a:solidFill>
                  <a:srgbClr val="FFFFFE"/>
                </a:solidFill>
                <a:latin typeface="Poppins SemiBold" panose="020B0502040204020203" pitchFamily="2" charset="0"/>
                <a:cs typeface="Poppins SemiBold" panose="020B0502040204020203" pitchFamily="2" charset="0"/>
              </a:rPr>
              <a:t>Associate Professor: Iman M. </a:t>
            </a:r>
            <a:r>
              <a:rPr lang="en-US" sz="2400" dirty="0" err="1">
                <a:solidFill>
                  <a:srgbClr val="FFFFFE"/>
                </a:solidFill>
                <a:latin typeface="Poppins SemiBold" panose="020B0502040204020203" pitchFamily="2" charset="0"/>
                <a:cs typeface="Poppins SemiBold" panose="020B0502040204020203" pitchFamily="2" charset="0"/>
              </a:rPr>
              <a:t>Helal</a:t>
            </a:r>
            <a:endParaRPr lang="en-US"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TA: Eng Mira </a:t>
            </a:r>
            <a:r>
              <a:rPr lang="en-US" sz="2400" dirty="0" err="1">
                <a:solidFill>
                  <a:srgbClr val="FFFFFE"/>
                </a:solidFill>
                <a:latin typeface="Poppins SemiBold" panose="020B0502040204020203" pitchFamily="2" charset="0"/>
                <a:cs typeface="Poppins SemiBold" panose="020B0502040204020203" pitchFamily="2" charset="0"/>
              </a:rPr>
              <a:t>Rahem</a:t>
            </a:r>
            <a:endParaRPr lang="en-US" sz="2400" dirty="0">
              <a:solidFill>
                <a:srgbClr val="FFFFFE"/>
              </a:solidFill>
              <a:latin typeface="Poppins SemiBold" panose="020B0502040204020203" pitchFamily="2" charset="0"/>
              <a:cs typeface="Poppins SemiBold" panose="020B0502040204020203" pitchFamily="2" charset="0"/>
            </a:endParaRPr>
          </a:p>
        </p:txBody>
      </p:sp>
    </p:spTree>
    <p:extLst>
      <p:ext uri="{BB962C8B-B14F-4D97-AF65-F5344CB8AC3E}">
        <p14:creationId xmlns:p14="http://schemas.microsoft.com/office/powerpoint/2010/main" val="137045122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1F2F4"/>
        </a:solidFill>
        <a:effectLst/>
      </p:bgPr>
    </p:bg>
    <p:spTree>
      <p:nvGrpSpPr>
        <p:cNvPr id="1" name="">
          <a:extLst>
            <a:ext uri="{FF2B5EF4-FFF2-40B4-BE49-F238E27FC236}">
              <a16:creationId xmlns:a16="http://schemas.microsoft.com/office/drawing/2014/main" id="{A9DCABAA-81A6-3815-5B3E-1D7689D34D76}"/>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B48DC9AA-472C-52E7-44DA-8A8B93E98429}"/>
              </a:ext>
            </a:extLst>
          </p:cNvPr>
          <p:cNvSpPr txBox="1"/>
          <p:nvPr/>
        </p:nvSpPr>
        <p:spPr>
          <a:xfrm>
            <a:off x="1371600" y="495300"/>
            <a:ext cx="4343399"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Timeline</a:t>
            </a:r>
          </a:p>
        </p:txBody>
      </p:sp>
      <p:sp>
        <p:nvSpPr>
          <p:cNvPr id="16" name="TextBox 16">
            <a:extLst>
              <a:ext uri="{FF2B5EF4-FFF2-40B4-BE49-F238E27FC236}">
                <a16:creationId xmlns:a16="http://schemas.microsoft.com/office/drawing/2014/main" id="{4F373ADB-7CBA-708F-FECF-FA86E6594AD3}"/>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13</a:t>
            </a:r>
          </a:p>
        </p:txBody>
      </p:sp>
      <p:pic>
        <p:nvPicPr>
          <p:cNvPr id="18" name="Picture 17" descr="A blue and orange logo&#10;&#10;Description automatically generated">
            <a:extLst>
              <a:ext uri="{FF2B5EF4-FFF2-40B4-BE49-F238E27FC236}">
                <a16:creationId xmlns:a16="http://schemas.microsoft.com/office/drawing/2014/main" id="{84C7CA44-340A-6D1A-A0B0-4B7903D99A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BA14FC31-B124-8E25-3678-888E0F56AA2D}"/>
              </a:ext>
            </a:extLst>
          </p:cNvPr>
          <p:cNvSpPr/>
          <p:nvPr/>
        </p:nvSpPr>
        <p:spPr>
          <a:xfrm>
            <a:off x="595591" y="73583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5BACE6BE-F28C-654A-851B-1C0239D2937A}"/>
              </a:ext>
            </a:extLst>
          </p:cNvPr>
          <p:cNvSpPr/>
          <p:nvPr/>
        </p:nvSpPr>
        <p:spPr>
          <a:xfrm>
            <a:off x="720399" y="88823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041E2691-7D1B-6133-2456-86F506B1F187}"/>
              </a:ext>
            </a:extLst>
          </p:cNvPr>
          <p:cNvSpPr/>
          <p:nvPr/>
        </p:nvSpPr>
        <p:spPr>
          <a:xfrm flipH="1">
            <a:off x="831196" y="-67437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0C55E8DF-2C77-9865-6B06-E19B511DAA77}"/>
              </a:ext>
            </a:extLst>
          </p:cNvPr>
          <p:cNvSpPr/>
          <p:nvPr/>
        </p:nvSpPr>
        <p:spPr>
          <a:xfrm flipH="1">
            <a:off x="831196" y="122864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2" name="Picture 1">
            <a:extLst>
              <a:ext uri="{FF2B5EF4-FFF2-40B4-BE49-F238E27FC236}">
                <a16:creationId xmlns:a16="http://schemas.microsoft.com/office/drawing/2014/main" id="{92649FDC-0136-91A8-CF7A-1122CD5A983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446024" y="-8877300"/>
            <a:ext cx="11395953" cy="8851353"/>
          </a:xfrm>
          <a:prstGeom prst="rect">
            <a:avLst/>
          </a:prstGeom>
        </p:spPr>
      </p:pic>
      <p:pic>
        <p:nvPicPr>
          <p:cNvPr id="4" name="Picture 3">
            <a:extLst>
              <a:ext uri="{FF2B5EF4-FFF2-40B4-BE49-F238E27FC236}">
                <a16:creationId xmlns:a16="http://schemas.microsoft.com/office/drawing/2014/main" id="{FA1FDD75-3731-1DF9-CB0E-AA63D35BFC7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71601" y="2256709"/>
            <a:ext cx="16085202" cy="6019800"/>
          </a:xfrm>
          <a:prstGeom prst="rect">
            <a:avLst/>
          </a:prstGeom>
        </p:spPr>
      </p:pic>
    </p:spTree>
    <p:extLst>
      <p:ext uri="{BB962C8B-B14F-4D97-AF65-F5344CB8AC3E}">
        <p14:creationId xmlns:p14="http://schemas.microsoft.com/office/powerpoint/2010/main" val="177712777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1D3149"/>
        </a:solidFill>
        <a:effectLst/>
      </p:bgPr>
    </p:bg>
    <p:spTree>
      <p:nvGrpSpPr>
        <p:cNvPr id="1" name="">
          <a:extLst>
            <a:ext uri="{FF2B5EF4-FFF2-40B4-BE49-F238E27FC236}">
              <a16:creationId xmlns:a16="http://schemas.microsoft.com/office/drawing/2014/main" id="{4F580174-AD71-4ED9-3303-15A2ED1F05EB}"/>
            </a:ext>
          </a:extLst>
        </p:cNvPr>
        <p:cNvGrpSpPr/>
        <p:nvPr/>
      </p:nvGrpSpPr>
      <p:grpSpPr>
        <a:xfrm>
          <a:off x="0" y="0"/>
          <a:ext cx="0" cy="0"/>
          <a:chOff x="0" y="0"/>
          <a:chExt cx="0" cy="0"/>
        </a:xfrm>
      </p:grpSpPr>
      <p:sp>
        <p:nvSpPr>
          <p:cNvPr id="17" name="Freeform 9">
            <a:extLst>
              <a:ext uri="{FF2B5EF4-FFF2-40B4-BE49-F238E27FC236}">
                <a16:creationId xmlns:a16="http://schemas.microsoft.com/office/drawing/2014/main" id="{B3D84400-218F-FA7E-1162-7CC18301621C}"/>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B02EC70E-988B-E9B2-A1DE-3CC8841956A8}"/>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a:extLst>
              <a:ext uri="{FF2B5EF4-FFF2-40B4-BE49-F238E27FC236}">
                <a16:creationId xmlns:a16="http://schemas.microsoft.com/office/drawing/2014/main" id="{3B0D9E74-966F-77CE-BE23-9FB73C20E99E}"/>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71DC0BB5-3624-4BC3-C30A-1E4C0D6929CE}"/>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02C3C5FB-4C39-ABCF-9E7D-48CE46109893}"/>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Timeline</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91FFD845-DE4D-E4F0-2E10-757DFC995D3E}"/>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5" name="AutoShape 12">
            <a:extLst>
              <a:ext uri="{FF2B5EF4-FFF2-40B4-BE49-F238E27FC236}">
                <a16:creationId xmlns:a16="http://schemas.microsoft.com/office/drawing/2014/main" id="{B4B75EBB-4F9B-654B-9F05-7733DCC472B0}"/>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30" name="TextBox 16">
            <a:extLst>
              <a:ext uri="{FF2B5EF4-FFF2-40B4-BE49-F238E27FC236}">
                <a16:creationId xmlns:a16="http://schemas.microsoft.com/office/drawing/2014/main" id="{67D20477-0E52-0283-636D-2F2A2C678C70}"/>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25</a:t>
            </a:r>
          </a:p>
        </p:txBody>
      </p:sp>
      <p:grpSp>
        <p:nvGrpSpPr>
          <p:cNvPr id="6" name="Group 5">
            <a:extLst>
              <a:ext uri="{FF2B5EF4-FFF2-40B4-BE49-F238E27FC236}">
                <a16:creationId xmlns:a16="http://schemas.microsoft.com/office/drawing/2014/main" id="{7C19F094-F2D5-FE6A-428E-0F1E3FB882C9}"/>
              </a:ext>
            </a:extLst>
          </p:cNvPr>
          <p:cNvGrpSpPr/>
          <p:nvPr/>
        </p:nvGrpSpPr>
        <p:grpSpPr>
          <a:xfrm>
            <a:off x="1538012" y="2400300"/>
            <a:ext cx="6081988" cy="2023840"/>
            <a:chOff x="1538012" y="2095500"/>
            <a:chExt cx="6081988" cy="2023840"/>
          </a:xfrm>
        </p:grpSpPr>
        <p:sp>
          <p:nvSpPr>
            <p:cNvPr id="2" name="TextBox 15">
              <a:extLst>
                <a:ext uri="{FF2B5EF4-FFF2-40B4-BE49-F238E27FC236}">
                  <a16:creationId xmlns:a16="http://schemas.microsoft.com/office/drawing/2014/main" id="{3343BC25-F768-E658-AD1E-49FC0B77077C}"/>
                </a:ext>
              </a:extLst>
            </p:cNvPr>
            <p:cNvSpPr txBox="1"/>
            <p:nvPr/>
          </p:nvSpPr>
          <p:spPr>
            <a:xfrm>
              <a:off x="1538012" y="2777947"/>
              <a:ext cx="6081988" cy="1341393"/>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Proposal Writing and Approval – 1 Sprint</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Survey design and publishing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Competitor Analysis – 2 Sprints</a:t>
              </a:r>
            </a:p>
          </p:txBody>
        </p:sp>
        <p:sp>
          <p:nvSpPr>
            <p:cNvPr id="3" name="TextBox 14">
              <a:extLst>
                <a:ext uri="{FF2B5EF4-FFF2-40B4-BE49-F238E27FC236}">
                  <a16:creationId xmlns:a16="http://schemas.microsoft.com/office/drawing/2014/main" id="{1D06AC09-29EE-6F29-ABFC-B084370C4BCB}"/>
                </a:ext>
              </a:extLst>
            </p:cNvPr>
            <p:cNvSpPr txBox="1"/>
            <p:nvPr/>
          </p:nvSpPr>
          <p:spPr>
            <a:xfrm>
              <a:off x="1538012" y="2095500"/>
              <a:ext cx="2729188" cy="553998"/>
            </a:xfrm>
            <a:prstGeom prst="rect">
              <a:avLst/>
            </a:prstGeom>
          </p:spPr>
          <p:txBody>
            <a:bodyPr wrap="square" lIns="0" tIns="0" rIns="0" bIns="0" rtlCol="0" anchor="ctr">
              <a:spAutoFit/>
            </a:bodyPr>
            <a:lstStyle/>
            <a:p>
              <a:pPr>
                <a:spcBef>
                  <a:spcPct val="0"/>
                </a:spcBef>
              </a:pPr>
              <a:r>
                <a:rPr lang="en-US" sz="3600" dirty="0">
                  <a:solidFill>
                    <a:srgbClr val="DCDCDC"/>
                  </a:solidFill>
                  <a:latin typeface="Poppins Medium"/>
                </a:rPr>
                <a:t>August</a:t>
              </a:r>
              <a:endParaRPr lang="en-US" sz="2400" dirty="0">
                <a:solidFill>
                  <a:srgbClr val="DCDCDC"/>
                </a:solidFill>
                <a:latin typeface="Poppins Medium"/>
              </a:endParaRPr>
            </a:p>
          </p:txBody>
        </p:sp>
      </p:grpSp>
      <p:grpSp>
        <p:nvGrpSpPr>
          <p:cNvPr id="7" name="Group 6">
            <a:extLst>
              <a:ext uri="{FF2B5EF4-FFF2-40B4-BE49-F238E27FC236}">
                <a16:creationId xmlns:a16="http://schemas.microsoft.com/office/drawing/2014/main" id="{EC14263F-5E22-9890-7187-350D567E9879}"/>
              </a:ext>
            </a:extLst>
          </p:cNvPr>
          <p:cNvGrpSpPr/>
          <p:nvPr/>
        </p:nvGrpSpPr>
        <p:grpSpPr>
          <a:xfrm>
            <a:off x="1538012" y="5991652"/>
            <a:ext cx="6081988" cy="2947170"/>
            <a:chOff x="1538012" y="2095500"/>
            <a:chExt cx="6081988" cy="2947170"/>
          </a:xfrm>
        </p:grpSpPr>
        <p:sp>
          <p:nvSpPr>
            <p:cNvPr id="8" name="TextBox 15">
              <a:extLst>
                <a:ext uri="{FF2B5EF4-FFF2-40B4-BE49-F238E27FC236}">
                  <a16:creationId xmlns:a16="http://schemas.microsoft.com/office/drawing/2014/main" id="{93975BCB-4F1A-AD27-A3D3-D7393E8E52F7}"/>
                </a:ext>
              </a:extLst>
            </p:cNvPr>
            <p:cNvSpPr txBox="1"/>
            <p:nvPr/>
          </p:nvSpPr>
          <p:spPr>
            <a:xfrm>
              <a:off x="1538012" y="2777947"/>
              <a:ext cx="6081988" cy="2264723"/>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Func. &amp; Non-</a:t>
              </a:r>
              <a:r>
                <a:rPr lang="en-US" sz="2000" dirty="0" err="1">
                  <a:solidFill>
                    <a:srgbClr val="DCDCDC"/>
                  </a:solidFill>
                  <a:latin typeface="Poppins SemiBold" panose="020B0502040204020203" pitchFamily="2" charset="0"/>
                  <a:cs typeface="Poppins SemiBold" panose="020B0502040204020203" pitchFamily="2" charset="0"/>
                </a:rPr>
                <a:t>func</a:t>
              </a:r>
              <a:r>
                <a:rPr lang="en-US" sz="2000" dirty="0">
                  <a:solidFill>
                    <a:srgbClr val="DCDCDC"/>
                  </a:solidFill>
                  <a:latin typeface="Poppins SemiBold" panose="020B0502040204020203" pitchFamily="2" charset="0"/>
                  <a:cs typeface="Poppins SemiBold" panose="020B0502040204020203" pitchFamily="2" charset="0"/>
                </a:rPr>
                <a:t>. Requirements–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Desired Features and Priorities – 1 Sprint</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Use Cases Descriptions – 3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User Personas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UX Research – 3 Sprints</a:t>
              </a:r>
            </a:p>
          </p:txBody>
        </p:sp>
        <p:sp>
          <p:nvSpPr>
            <p:cNvPr id="9" name="TextBox 14">
              <a:extLst>
                <a:ext uri="{FF2B5EF4-FFF2-40B4-BE49-F238E27FC236}">
                  <a16:creationId xmlns:a16="http://schemas.microsoft.com/office/drawing/2014/main" id="{20034111-BF5D-2912-9C03-4FDA5F691689}"/>
                </a:ext>
              </a:extLst>
            </p:cNvPr>
            <p:cNvSpPr txBox="1"/>
            <p:nvPr/>
          </p:nvSpPr>
          <p:spPr>
            <a:xfrm>
              <a:off x="1538012" y="2095500"/>
              <a:ext cx="2729188" cy="553998"/>
            </a:xfrm>
            <a:prstGeom prst="rect">
              <a:avLst/>
            </a:prstGeom>
          </p:spPr>
          <p:txBody>
            <a:bodyPr wrap="square" lIns="0" tIns="0" rIns="0" bIns="0" rtlCol="0" anchor="ctr">
              <a:spAutoFit/>
            </a:bodyPr>
            <a:lstStyle/>
            <a:p>
              <a:pPr>
                <a:spcBef>
                  <a:spcPct val="0"/>
                </a:spcBef>
              </a:pPr>
              <a:r>
                <a:rPr lang="en-US" sz="3600" dirty="0">
                  <a:solidFill>
                    <a:srgbClr val="DCDCDC"/>
                  </a:solidFill>
                  <a:latin typeface="Poppins Medium"/>
                </a:rPr>
                <a:t>October</a:t>
              </a:r>
              <a:endParaRPr lang="en-US" sz="2400" dirty="0">
                <a:solidFill>
                  <a:srgbClr val="DCDCDC"/>
                </a:solidFill>
                <a:latin typeface="Poppins Medium"/>
              </a:endParaRPr>
            </a:p>
          </p:txBody>
        </p:sp>
      </p:grpSp>
      <p:grpSp>
        <p:nvGrpSpPr>
          <p:cNvPr id="10" name="Group 9">
            <a:extLst>
              <a:ext uri="{FF2B5EF4-FFF2-40B4-BE49-F238E27FC236}">
                <a16:creationId xmlns:a16="http://schemas.microsoft.com/office/drawing/2014/main" id="{A47EF731-C092-59E2-F96C-BE0ABA591FB3}"/>
              </a:ext>
            </a:extLst>
          </p:cNvPr>
          <p:cNvGrpSpPr/>
          <p:nvPr/>
        </p:nvGrpSpPr>
        <p:grpSpPr>
          <a:xfrm>
            <a:off x="9124950" y="5991652"/>
            <a:ext cx="6081988" cy="3408834"/>
            <a:chOff x="1538012" y="2095500"/>
            <a:chExt cx="6081988" cy="3408834"/>
          </a:xfrm>
        </p:grpSpPr>
        <p:sp>
          <p:nvSpPr>
            <p:cNvPr id="11" name="TextBox 15">
              <a:extLst>
                <a:ext uri="{FF2B5EF4-FFF2-40B4-BE49-F238E27FC236}">
                  <a16:creationId xmlns:a16="http://schemas.microsoft.com/office/drawing/2014/main" id="{D1B54D3D-1FE8-C000-4823-E77DC31FEEEF}"/>
                </a:ext>
              </a:extLst>
            </p:cNvPr>
            <p:cNvSpPr txBox="1"/>
            <p:nvPr/>
          </p:nvSpPr>
          <p:spPr>
            <a:xfrm>
              <a:off x="1538012" y="2777947"/>
              <a:ext cx="6081988" cy="2726387"/>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UX Research – 1 Sprint +3</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Business Plan – 3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Use Case Diagrams – 3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ERD model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BPMN model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UI Wireframes - 3 Sprints</a:t>
              </a:r>
            </a:p>
          </p:txBody>
        </p:sp>
        <p:sp>
          <p:nvSpPr>
            <p:cNvPr id="12" name="TextBox 14">
              <a:extLst>
                <a:ext uri="{FF2B5EF4-FFF2-40B4-BE49-F238E27FC236}">
                  <a16:creationId xmlns:a16="http://schemas.microsoft.com/office/drawing/2014/main" id="{3E93EF95-0C48-A3EE-8A75-C7D18CDAE172}"/>
                </a:ext>
              </a:extLst>
            </p:cNvPr>
            <p:cNvSpPr txBox="1"/>
            <p:nvPr/>
          </p:nvSpPr>
          <p:spPr>
            <a:xfrm>
              <a:off x="1538012" y="2095500"/>
              <a:ext cx="2729188" cy="553998"/>
            </a:xfrm>
            <a:prstGeom prst="rect">
              <a:avLst/>
            </a:prstGeom>
          </p:spPr>
          <p:txBody>
            <a:bodyPr wrap="square" lIns="0" tIns="0" rIns="0" bIns="0" rtlCol="0" anchor="ctr">
              <a:spAutoFit/>
            </a:bodyPr>
            <a:lstStyle/>
            <a:p>
              <a:pPr>
                <a:spcBef>
                  <a:spcPct val="0"/>
                </a:spcBef>
              </a:pPr>
              <a:r>
                <a:rPr lang="en-US" sz="3600" dirty="0">
                  <a:solidFill>
                    <a:srgbClr val="DCDCDC"/>
                  </a:solidFill>
                  <a:latin typeface="Poppins Medium"/>
                </a:rPr>
                <a:t>November</a:t>
              </a:r>
              <a:endParaRPr lang="en-US" sz="2400" dirty="0">
                <a:solidFill>
                  <a:srgbClr val="DCDCDC"/>
                </a:solidFill>
                <a:latin typeface="Poppins Medium"/>
              </a:endParaRPr>
            </a:p>
          </p:txBody>
        </p:sp>
      </p:grpSp>
      <p:grpSp>
        <p:nvGrpSpPr>
          <p:cNvPr id="14" name="Group 13">
            <a:extLst>
              <a:ext uri="{FF2B5EF4-FFF2-40B4-BE49-F238E27FC236}">
                <a16:creationId xmlns:a16="http://schemas.microsoft.com/office/drawing/2014/main" id="{A2C51839-A622-EC1C-E2B3-7768AC9CD791}"/>
              </a:ext>
            </a:extLst>
          </p:cNvPr>
          <p:cNvGrpSpPr/>
          <p:nvPr/>
        </p:nvGrpSpPr>
        <p:grpSpPr>
          <a:xfrm>
            <a:off x="9124950" y="2400300"/>
            <a:ext cx="6081988" cy="2947170"/>
            <a:chOff x="1538012" y="2095500"/>
            <a:chExt cx="6081988" cy="2947170"/>
          </a:xfrm>
        </p:grpSpPr>
        <p:sp>
          <p:nvSpPr>
            <p:cNvPr id="15" name="TextBox 15">
              <a:extLst>
                <a:ext uri="{FF2B5EF4-FFF2-40B4-BE49-F238E27FC236}">
                  <a16:creationId xmlns:a16="http://schemas.microsoft.com/office/drawing/2014/main" id="{6AF6B558-2196-4E44-DF63-0C20053B49AA}"/>
                </a:ext>
              </a:extLst>
            </p:cNvPr>
            <p:cNvSpPr txBox="1"/>
            <p:nvPr/>
          </p:nvSpPr>
          <p:spPr>
            <a:xfrm>
              <a:off x="1538012" y="2777947"/>
              <a:ext cx="6081988" cy="2264723"/>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Survey Analysis – 3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Competitor Analysis – 2 Sprints  +2</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SWOT Analysis – 1 Sprint</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High level requirements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Documentation  v01.0 - 1 Sprint</a:t>
              </a:r>
            </a:p>
          </p:txBody>
        </p:sp>
        <p:sp>
          <p:nvSpPr>
            <p:cNvPr id="16" name="TextBox 14">
              <a:extLst>
                <a:ext uri="{FF2B5EF4-FFF2-40B4-BE49-F238E27FC236}">
                  <a16:creationId xmlns:a16="http://schemas.microsoft.com/office/drawing/2014/main" id="{25B757C1-9A1C-F83C-49C1-8120EC7CF397}"/>
                </a:ext>
              </a:extLst>
            </p:cNvPr>
            <p:cNvSpPr txBox="1"/>
            <p:nvPr/>
          </p:nvSpPr>
          <p:spPr>
            <a:xfrm>
              <a:off x="1538012" y="2095500"/>
              <a:ext cx="2729188" cy="553998"/>
            </a:xfrm>
            <a:prstGeom prst="rect">
              <a:avLst/>
            </a:prstGeom>
          </p:spPr>
          <p:txBody>
            <a:bodyPr wrap="square" lIns="0" tIns="0" rIns="0" bIns="0" rtlCol="0" anchor="ctr">
              <a:spAutoFit/>
            </a:bodyPr>
            <a:lstStyle/>
            <a:p>
              <a:pPr>
                <a:spcBef>
                  <a:spcPct val="0"/>
                </a:spcBef>
              </a:pPr>
              <a:r>
                <a:rPr lang="en-US" sz="3600" dirty="0">
                  <a:solidFill>
                    <a:srgbClr val="DCDCDC"/>
                  </a:solidFill>
                  <a:latin typeface="Poppins Medium"/>
                </a:rPr>
                <a:t>September</a:t>
              </a:r>
              <a:endParaRPr lang="en-US" sz="2400" dirty="0">
                <a:solidFill>
                  <a:srgbClr val="DCDCDC"/>
                </a:solidFill>
                <a:latin typeface="Poppins Medium"/>
              </a:endParaRPr>
            </a:p>
          </p:txBody>
        </p:sp>
      </p:grpSp>
    </p:spTree>
    <p:extLst>
      <p:ext uri="{BB962C8B-B14F-4D97-AF65-F5344CB8AC3E}">
        <p14:creationId xmlns:p14="http://schemas.microsoft.com/office/powerpoint/2010/main" val="104052358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1D3149"/>
        </a:solidFill>
        <a:effectLst/>
      </p:bgPr>
    </p:bg>
    <p:spTree>
      <p:nvGrpSpPr>
        <p:cNvPr id="1" name="">
          <a:extLst>
            <a:ext uri="{FF2B5EF4-FFF2-40B4-BE49-F238E27FC236}">
              <a16:creationId xmlns:a16="http://schemas.microsoft.com/office/drawing/2014/main" id="{96A703F7-54EA-D3AD-9C7B-EABD837D4993}"/>
            </a:ext>
          </a:extLst>
        </p:cNvPr>
        <p:cNvGrpSpPr/>
        <p:nvPr/>
      </p:nvGrpSpPr>
      <p:grpSpPr>
        <a:xfrm>
          <a:off x="0" y="0"/>
          <a:ext cx="0" cy="0"/>
          <a:chOff x="0" y="0"/>
          <a:chExt cx="0" cy="0"/>
        </a:xfrm>
      </p:grpSpPr>
      <p:sp>
        <p:nvSpPr>
          <p:cNvPr id="17" name="Freeform 9">
            <a:extLst>
              <a:ext uri="{FF2B5EF4-FFF2-40B4-BE49-F238E27FC236}">
                <a16:creationId xmlns:a16="http://schemas.microsoft.com/office/drawing/2014/main" id="{C7B76719-AE24-28BE-F3F0-8C200BAE606A}"/>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BA92C347-15ED-4275-E0D8-F689CA0F8B00}"/>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a:extLst>
              <a:ext uri="{FF2B5EF4-FFF2-40B4-BE49-F238E27FC236}">
                <a16:creationId xmlns:a16="http://schemas.microsoft.com/office/drawing/2014/main" id="{3AF953B7-24F7-9712-7E2D-6FAB500BD0E6}"/>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89C61A01-85F0-A6D5-CA96-E9A8563284A1}"/>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6EB21B62-5433-04FA-3945-2A5123A7D887}"/>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Timeline</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D359D5C8-AAA5-CE81-2D23-DB8DEC3C4B8F}"/>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5" name="AutoShape 12">
            <a:extLst>
              <a:ext uri="{FF2B5EF4-FFF2-40B4-BE49-F238E27FC236}">
                <a16:creationId xmlns:a16="http://schemas.microsoft.com/office/drawing/2014/main" id="{62A5AB3A-4A42-6FB8-8252-32466D02AF38}"/>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30" name="TextBox 16">
            <a:extLst>
              <a:ext uri="{FF2B5EF4-FFF2-40B4-BE49-F238E27FC236}">
                <a16:creationId xmlns:a16="http://schemas.microsoft.com/office/drawing/2014/main" id="{1540D56A-9E60-277E-491B-2EF557BE7B6B}"/>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25</a:t>
            </a:r>
          </a:p>
        </p:txBody>
      </p:sp>
      <p:grpSp>
        <p:nvGrpSpPr>
          <p:cNvPr id="6" name="Group 5">
            <a:extLst>
              <a:ext uri="{FF2B5EF4-FFF2-40B4-BE49-F238E27FC236}">
                <a16:creationId xmlns:a16="http://schemas.microsoft.com/office/drawing/2014/main" id="{B4E5E316-789D-0764-6137-EDB2EABBF757}"/>
              </a:ext>
            </a:extLst>
          </p:cNvPr>
          <p:cNvGrpSpPr/>
          <p:nvPr/>
        </p:nvGrpSpPr>
        <p:grpSpPr>
          <a:xfrm>
            <a:off x="1538012" y="2400300"/>
            <a:ext cx="6081988" cy="2947170"/>
            <a:chOff x="1538012" y="2095500"/>
            <a:chExt cx="6081988" cy="2947170"/>
          </a:xfrm>
        </p:grpSpPr>
        <p:sp>
          <p:nvSpPr>
            <p:cNvPr id="2" name="TextBox 15">
              <a:extLst>
                <a:ext uri="{FF2B5EF4-FFF2-40B4-BE49-F238E27FC236}">
                  <a16:creationId xmlns:a16="http://schemas.microsoft.com/office/drawing/2014/main" id="{065D1840-B620-01B5-6FBF-7F3DB9A7D22C}"/>
                </a:ext>
              </a:extLst>
            </p:cNvPr>
            <p:cNvSpPr txBox="1"/>
            <p:nvPr/>
          </p:nvSpPr>
          <p:spPr>
            <a:xfrm>
              <a:off x="1538012" y="2777947"/>
              <a:ext cx="6081988" cy="2264723"/>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API Modeling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Data Model Guidelines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Design UI System – 3 Sprints</a:t>
              </a:r>
            </a:p>
            <a:p>
              <a:pPr marL="342900" indent="-342900">
                <a:lnSpc>
                  <a:spcPct val="150000"/>
                </a:lnSpc>
                <a:spcBef>
                  <a:spcPct val="0"/>
                </a:spcBef>
                <a:buClr>
                  <a:srgbClr val="FF7E31"/>
                </a:buClr>
                <a:buSzPct val="120000"/>
                <a:buFont typeface="Wingdings" panose="05000000000000000000" pitchFamily="2" charset="2"/>
                <a:buChar char="§"/>
              </a:pPr>
              <a:r>
                <a:rPr lang="fr-FR" sz="2000" dirty="0" err="1">
                  <a:solidFill>
                    <a:srgbClr val="DCDCDC"/>
                  </a:solidFill>
                  <a:latin typeface="Poppins SemiBold" panose="020B0502040204020203" pitchFamily="2" charset="0"/>
                  <a:cs typeface="Poppins SemiBold" panose="020B0502040204020203" pitchFamily="2" charset="0"/>
                </a:rPr>
                <a:t>Onboarding</a:t>
              </a:r>
              <a:r>
                <a:rPr lang="fr-FR" sz="2000" dirty="0">
                  <a:solidFill>
                    <a:srgbClr val="DCDCDC"/>
                  </a:solidFill>
                  <a:latin typeface="Poppins SemiBold" panose="020B0502040204020203" pitchFamily="2" charset="0"/>
                  <a:cs typeface="Poppins SemiBold" panose="020B0502040204020203" pitchFamily="2" charset="0"/>
                </a:rPr>
                <a:t>  Implémentation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Documentation  v02.0 - 2 Sprints</a:t>
              </a:r>
            </a:p>
          </p:txBody>
        </p:sp>
        <p:sp>
          <p:nvSpPr>
            <p:cNvPr id="3" name="TextBox 14">
              <a:extLst>
                <a:ext uri="{FF2B5EF4-FFF2-40B4-BE49-F238E27FC236}">
                  <a16:creationId xmlns:a16="http://schemas.microsoft.com/office/drawing/2014/main" id="{FDD74E3C-78AB-965D-00F8-0E72793AFE88}"/>
                </a:ext>
              </a:extLst>
            </p:cNvPr>
            <p:cNvSpPr txBox="1"/>
            <p:nvPr/>
          </p:nvSpPr>
          <p:spPr>
            <a:xfrm>
              <a:off x="1538012" y="2095500"/>
              <a:ext cx="2729188" cy="553998"/>
            </a:xfrm>
            <a:prstGeom prst="rect">
              <a:avLst/>
            </a:prstGeom>
          </p:spPr>
          <p:txBody>
            <a:bodyPr wrap="square" lIns="0" tIns="0" rIns="0" bIns="0" rtlCol="0" anchor="ctr">
              <a:spAutoFit/>
            </a:bodyPr>
            <a:lstStyle/>
            <a:p>
              <a:pPr>
                <a:spcBef>
                  <a:spcPct val="0"/>
                </a:spcBef>
              </a:pPr>
              <a:r>
                <a:rPr lang="en-US" sz="3600" dirty="0">
                  <a:solidFill>
                    <a:srgbClr val="DCDCDC"/>
                  </a:solidFill>
                  <a:latin typeface="Poppins Medium"/>
                </a:rPr>
                <a:t>December</a:t>
              </a:r>
              <a:endParaRPr lang="en-US" sz="2400" dirty="0">
                <a:solidFill>
                  <a:srgbClr val="DCDCDC"/>
                </a:solidFill>
                <a:latin typeface="Poppins Medium"/>
              </a:endParaRPr>
            </a:p>
          </p:txBody>
        </p:sp>
      </p:grpSp>
      <p:grpSp>
        <p:nvGrpSpPr>
          <p:cNvPr id="7" name="Group 6">
            <a:extLst>
              <a:ext uri="{FF2B5EF4-FFF2-40B4-BE49-F238E27FC236}">
                <a16:creationId xmlns:a16="http://schemas.microsoft.com/office/drawing/2014/main" id="{5D90434A-E6BA-92D8-50C4-3EC2657F38F1}"/>
              </a:ext>
            </a:extLst>
          </p:cNvPr>
          <p:cNvGrpSpPr/>
          <p:nvPr/>
        </p:nvGrpSpPr>
        <p:grpSpPr>
          <a:xfrm>
            <a:off x="1538012" y="5991652"/>
            <a:ext cx="6081988" cy="3870499"/>
            <a:chOff x="1538012" y="2095500"/>
            <a:chExt cx="6081988" cy="3870499"/>
          </a:xfrm>
        </p:grpSpPr>
        <p:sp>
          <p:nvSpPr>
            <p:cNvPr id="8" name="TextBox 15">
              <a:extLst>
                <a:ext uri="{FF2B5EF4-FFF2-40B4-BE49-F238E27FC236}">
                  <a16:creationId xmlns:a16="http://schemas.microsoft.com/office/drawing/2014/main" id="{690F9B85-5EFC-B012-90E9-9D1A59917AD8}"/>
                </a:ext>
              </a:extLst>
            </p:cNvPr>
            <p:cNvSpPr txBox="1"/>
            <p:nvPr/>
          </p:nvSpPr>
          <p:spPr>
            <a:xfrm>
              <a:off x="1538012" y="2777947"/>
              <a:ext cx="6081988" cy="3188052"/>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DB Configuration and Access– 1 Sprint</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GP Presentation – 1 Sprint</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FF7E31"/>
                  </a:solidFill>
                  <a:latin typeface="Poppins SemiBold" panose="020B0502040204020203" pitchFamily="2" charset="0"/>
                  <a:cs typeface="Poppins SemiBold" panose="020B0502040204020203" pitchFamily="2" charset="0"/>
                </a:rPr>
                <a:t>Web Auth. Implementation – 1 Sprint</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FF7E31"/>
                  </a:solidFill>
                  <a:latin typeface="Poppins SemiBold" panose="020B0502040204020203" pitchFamily="2" charset="0"/>
                  <a:cs typeface="Poppins SemiBold" panose="020B0502040204020203" pitchFamily="2" charset="0"/>
                </a:rPr>
                <a:t>Student App Implementation – 3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FF7E31"/>
                  </a:solidFill>
                  <a:latin typeface="Poppins SemiBold" panose="020B0502040204020203" pitchFamily="2" charset="0"/>
                  <a:cs typeface="Poppins SemiBold" panose="020B0502040204020203" pitchFamily="2" charset="0"/>
                </a:rPr>
                <a:t>Student Web UI Screens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FF7E31"/>
                  </a:solidFill>
                  <a:latin typeface="Poppins SemiBold" panose="020B0502040204020203" pitchFamily="2" charset="0"/>
                  <a:cs typeface="Poppins SemiBold" panose="020B0502040204020203" pitchFamily="2" charset="0"/>
                </a:rPr>
                <a:t>Documentation  v03.0 - 2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FF7E31"/>
                  </a:solidFill>
                  <a:latin typeface="Poppins SemiBold" panose="020B0502040204020203" pitchFamily="2" charset="0"/>
                  <a:cs typeface="Poppins SemiBold" panose="020B0502040204020203" pitchFamily="2" charset="0"/>
                </a:rPr>
                <a:t>Student Web Implementation – 3 Sprints</a:t>
              </a:r>
            </a:p>
          </p:txBody>
        </p:sp>
        <p:sp>
          <p:nvSpPr>
            <p:cNvPr id="9" name="TextBox 14">
              <a:extLst>
                <a:ext uri="{FF2B5EF4-FFF2-40B4-BE49-F238E27FC236}">
                  <a16:creationId xmlns:a16="http://schemas.microsoft.com/office/drawing/2014/main" id="{7153384E-6122-8E77-E118-11ECEE8861F3}"/>
                </a:ext>
              </a:extLst>
            </p:cNvPr>
            <p:cNvSpPr txBox="1"/>
            <p:nvPr/>
          </p:nvSpPr>
          <p:spPr>
            <a:xfrm>
              <a:off x="1538012" y="2095500"/>
              <a:ext cx="2729188" cy="553998"/>
            </a:xfrm>
            <a:prstGeom prst="rect">
              <a:avLst/>
            </a:prstGeom>
          </p:spPr>
          <p:txBody>
            <a:bodyPr wrap="square" lIns="0" tIns="0" rIns="0" bIns="0" rtlCol="0" anchor="ctr">
              <a:spAutoFit/>
            </a:bodyPr>
            <a:lstStyle/>
            <a:p>
              <a:pPr>
                <a:spcBef>
                  <a:spcPct val="0"/>
                </a:spcBef>
              </a:pPr>
              <a:r>
                <a:rPr lang="en-US" sz="3600" dirty="0">
                  <a:solidFill>
                    <a:srgbClr val="DCDCDC"/>
                  </a:solidFill>
                  <a:latin typeface="Poppins Medium"/>
                </a:rPr>
                <a:t>February</a:t>
              </a:r>
              <a:endParaRPr lang="en-US" sz="2400" dirty="0">
                <a:solidFill>
                  <a:srgbClr val="DCDCDC"/>
                </a:solidFill>
                <a:latin typeface="Poppins Medium"/>
              </a:endParaRPr>
            </a:p>
          </p:txBody>
        </p:sp>
      </p:grpSp>
      <p:grpSp>
        <p:nvGrpSpPr>
          <p:cNvPr id="14" name="Group 13">
            <a:extLst>
              <a:ext uri="{FF2B5EF4-FFF2-40B4-BE49-F238E27FC236}">
                <a16:creationId xmlns:a16="http://schemas.microsoft.com/office/drawing/2014/main" id="{FC7078EE-B716-FB42-7913-C605B923DCA8}"/>
              </a:ext>
            </a:extLst>
          </p:cNvPr>
          <p:cNvGrpSpPr/>
          <p:nvPr/>
        </p:nvGrpSpPr>
        <p:grpSpPr>
          <a:xfrm>
            <a:off x="9124950" y="2400300"/>
            <a:ext cx="6496050" cy="2947170"/>
            <a:chOff x="1538012" y="2095500"/>
            <a:chExt cx="6496050" cy="2947170"/>
          </a:xfrm>
        </p:grpSpPr>
        <p:sp>
          <p:nvSpPr>
            <p:cNvPr id="15" name="TextBox 15">
              <a:extLst>
                <a:ext uri="{FF2B5EF4-FFF2-40B4-BE49-F238E27FC236}">
                  <a16:creationId xmlns:a16="http://schemas.microsoft.com/office/drawing/2014/main" id="{2A3C120A-54FB-3445-697D-D4C68B9B73D9}"/>
                </a:ext>
              </a:extLst>
            </p:cNvPr>
            <p:cNvSpPr txBox="1"/>
            <p:nvPr/>
          </p:nvSpPr>
          <p:spPr>
            <a:xfrm>
              <a:off x="1538012" y="2777947"/>
              <a:ext cx="6496050" cy="2264723"/>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API Modeling </a:t>
              </a:r>
              <a:r>
                <a:rPr lang="en-US" sz="1400" dirty="0">
                  <a:solidFill>
                    <a:srgbClr val="DCDCDC"/>
                  </a:solidFill>
                  <a:latin typeface="Poppins SemiBold" panose="020B0502040204020203" pitchFamily="2" charset="0"/>
                  <a:cs typeface="Poppins SemiBold" panose="020B0502040204020203" pitchFamily="2" charset="0"/>
                </a:rPr>
                <a:t>(Update) </a:t>
              </a:r>
              <a:r>
                <a:rPr lang="en-US" sz="2000" dirty="0">
                  <a:solidFill>
                    <a:srgbClr val="DCDCDC"/>
                  </a:solidFill>
                  <a:latin typeface="Poppins SemiBold" panose="020B0502040204020203" pitchFamily="2" charset="0"/>
                  <a:cs typeface="Poppins SemiBold" panose="020B0502040204020203" pitchFamily="2" charset="0"/>
                </a:rPr>
                <a:t>– 2 Sprints +2</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Data Model Guidelines </a:t>
              </a:r>
              <a:r>
                <a:rPr lang="en-US" sz="1400" dirty="0">
                  <a:solidFill>
                    <a:srgbClr val="DCDCDC"/>
                  </a:solidFill>
                  <a:latin typeface="Poppins SemiBold" panose="020B0502040204020203" pitchFamily="2" charset="0"/>
                  <a:cs typeface="Poppins SemiBold" panose="020B0502040204020203" pitchFamily="2" charset="0"/>
                </a:rPr>
                <a:t>(Update)  </a:t>
              </a:r>
              <a:r>
                <a:rPr lang="en-US" sz="2000" dirty="0">
                  <a:solidFill>
                    <a:srgbClr val="DCDCDC"/>
                  </a:solidFill>
                  <a:latin typeface="Poppins SemiBold" panose="020B0502040204020203" pitchFamily="2" charset="0"/>
                  <a:cs typeface="Poppins SemiBold" panose="020B0502040204020203" pitchFamily="2" charset="0"/>
                </a:rPr>
                <a:t>– 2 Sprints  +2</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Server Implementation </a:t>
              </a:r>
              <a:r>
                <a:rPr lang="en-US" sz="1600" dirty="0">
                  <a:solidFill>
                    <a:srgbClr val="DCDCDC"/>
                  </a:solidFill>
                  <a:latin typeface="Poppins SemiBold" panose="020B0502040204020203" pitchFamily="2" charset="0"/>
                  <a:cs typeface="Poppins SemiBold" panose="020B0502040204020203" pitchFamily="2" charset="0"/>
                </a:rPr>
                <a:t>(API Routing) </a:t>
              </a:r>
              <a:r>
                <a:rPr lang="en-US" sz="2000" dirty="0">
                  <a:solidFill>
                    <a:srgbClr val="DCDCDC"/>
                  </a:solidFill>
                  <a:latin typeface="Poppins SemiBold" panose="020B0502040204020203" pitchFamily="2" charset="0"/>
                  <a:cs typeface="Poppins SemiBold" panose="020B0502040204020203" pitchFamily="2" charset="0"/>
                </a:rPr>
                <a:t>– 3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Student app UI Screens – 2 Sprints</a:t>
              </a:r>
            </a:p>
            <a:p>
              <a:pPr marL="342900" indent="-342900">
                <a:lnSpc>
                  <a:spcPct val="150000"/>
                </a:lnSpc>
                <a:spcBef>
                  <a:spcPct val="0"/>
                </a:spcBef>
                <a:buClr>
                  <a:srgbClr val="FF7E31"/>
                </a:buClr>
                <a:buSzPct val="120000"/>
                <a:buFont typeface="Wingdings" panose="05000000000000000000" pitchFamily="2" charset="2"/>
                <a:buChar char="§"/>
              </a:pPr>
              <a:r>
                <a:rPr lang="en-US" sz="2000" dirty="0">
                  <a:solidFill>
                    <a:srgbClr val="DCDCDC"/>
                  </a:solidFill>
                  <a:latin typeface="Poppins SemiBold" panose="020B0502040204020203" pitchFamily="2" charset="0"/>
                  <a:cs typeface="Poppins SemiBold" panose="020B0502040204020203" pitchFamily="2" charset="0"/>
                </a:rPr>
                <a:t>Web Authentication UI Screens – 1 Sprint</a:t>
              </a:r>
            </a:p>
          </p:txBody>
        </p:sp>
        <p:sp>
          <p:nvSpPr>
            <p:cNvPr id="16" name="TextBox 14">
              <a:extLst>
                <a:ext uri="{FF2B5EF4-FFF2-40B4-BE49-F238E27FC236}">
                  <a16:creationId xmlns:a16="http://schemas.microsoft.com/office/drawing/2014/main" id="{8E255433-D078-510F-8A08-35DB7E454029}"/>
                </a:ext>
              </a:extLst>
            </p:cNvPr>
            <p:cNvSpPr txBox="1"/>
            <p:nvPr/>
          </p:nvSpPr>
          <p:spPr>
            <a:xfrm>
              <a:off x="1538012" y="2095500"/>
              <a:ext cx="2729188" cy="553998"/>
            </a:xfrm>
            <a:prstGeom prst="rect">
              <a:avLst/>
            </a:prstGeom>
          </p:spPr>
          <p:txBody>
            <a:bodyPr wrap="square" lIns="0" tIns="0" rIns="0" bIns="0" rtlCol="0" anchor="ctr">
              <a:spAutoFit/>
            </a:bodyPr>
            <a:lstStyle/>
            <a:p>
              <a:pPr>
                <a:spcBef>
                  <a:spcPct val="0"/>
                </a:spcBef>
              </a:pPr>
              <a:r>
                <a:rPr lang="en-US" sz="3600" dirty="0">
                  <a:solidFill>
                    <a:srgbClr val="DCDCDC"/>
                  </a:solidFill>
                  <a:latin typeface="Poppins Medium"/>
                </a:rPr>
                <a:t>January</a:t>
              </a:r>
              <a:endParaRPr lang="en-US" sz="2400" dirty="0">
                <a:solidFill>
                  <a:srgbClr val="DCDCDC"/>
                </a:solidFill>
                <a:latin typeface="Poppins Medium"/>
              </a:endParaRPr>
            </a:p>
          </p:txBody>
        </p:sp>
      </p:grpSp>
      <p:pic>
        <p:nvPicPr>
          <p:cNvPr id="5" name="Picture 4">
            <a:extLst>
              <a:ext uri="{FF2B5EF4-FFF2-40B4-BE49-F238E27FC236}">
                <a16:creationId xmlns:a16="http://schemas.microsoft.com/office/drawing/2014/main" id="{36EBA794-B83E-8D17-FE26-729A5847345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2786009" y="5675586"/>
            <a:ext cx="4321397" cy="4321397"/>
          </a:xfrm>
          <a:prstGeom prst="rect">
            <a:avLst/>
          </a:prstGeom>
        </p:spPr>
      </p:pic>
    </p:spTree>
    <p:extLst>
      <p:ext uri="{BB962C8B-B14F-4D97-AF65-F5344CB8AC3E}">
        <p14:creationId xmlns:p14="http://schemas.microsoft.com/office/powerpoint/2010/main" val="423845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a:extLst>
            <a:ext uri="{FF2B5EF4-FFF2-40B4-BE49-F238E27FC236}">
              <a16:creationId xmlns:a16="http://schemas.microsoft.com/office/drawing/2014/main" id="{429D4B6D-9864-0074-090B-3FE7983D3BBF}"/>
            </a:ext>
          </a:extLst>
        </p:cNvPr>
        <p:cNvGrpSpPr/>
        <p:nvPr/>
      </p:nvGrpSpPr>
      <p:grpSpPr>
        <a:xfrm>
          <a:off x="0" y="0"/>
          <a:ext cx="0" cy="0"/>
          <a:chOff x="0" y="0"/>
          <a:chExt cx="0" cy="0"/>
        </a:xfrm>
      </p:grpSpPr>
      <p:sp>
        <p:nvSpPr>
          <p:cNvPr id="17" name="Freeform 9">
            <a:extLst>
              <a:ext uri="{FF2B5EF4-FFF2-40B4-BE49-F238E27FC236}">
                <a16:creationId xmlns:a16="http://schemas.microsoft.com/office/drawing/2014/main" id="{C01F159C-9F9A-6FF4-E5A1-425F651AAD38}"/>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1FAD2AA1-E759-9690-3389-D8C49EAA6EAA}"/>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a:extLst>
              <a:ext uri="{FF2B5EF4-FFF2-40B4-BE49-F238E27FC236}">
                <a16:creationId xmlns:a16="http://schemas.microsoft.com/office/drawing/2014/main" id="{E508674F-2F56-6683-EF1A-B5C1AB3F3078}"/>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2BFCCDBC-507A-455F-1999-C83787C2C3A4}"/>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6FCE36E2-A751-B3D3-C259-FE82FACB8192}"/>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Questions</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3C6E6707-DDB8-BEB7-8CE4-7AEE28DD8AE0}"/>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5" name="AutoShape 12">
            <a:extLst>
              <a:ext uri="{FF2B5EF4-FFF2-40B4-BE49-F238E27FC236}">
                <a16:creationId xmlns:a16="http://schemas.microsoft.com/office/drawing/2014/main" id="{8339803D-A912-8446-CAEC-83CBAA16E8E4}"/>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30" name="TextBox 16">
            <a:extLst>
              <a:ext uri="{FF2B5EF4-FFF2-40B4-BE49-F238E27FC236}">
                <a16:creationId xmlns:a16="http://schemas.microsoft.com/office/drawing/2014/main" id="{7A58235F-AA0B-CD41-CF09-4D5395A0A290}"/>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26</a:t>
            </a:r>
          </a:p>
        </p:txBody>
      </p:sp>
      <p:pic>
        <p:nvPicPr>
          <p:cNvPr id="4" name="Picture 3">
            <a:extLst>
              <a:ext uri="{FF2B5EF4-FFF2-40B4-BE49-F238E27FC236}">
                <a16:creationId xmlns:a16="http://schemas.microsoft.com/office/drawing/2014/main" id="{F7E5881C-B50E-A9CA-DEA3-C65D5E879E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89410" y="1521514"/>
            <a:ext cx="8307490" cy="8307490"/>
          </a:xfrm>
          <a:prstGeom prst="rect">
            <a:avLst/>
          </a:prstGeom>
        </p:spPr>
      </p:pic>
    </p:spTree>
    <p:extLst>
      <p:ext uri="{BB962C8B-B14F-4D97-AF65-F5344CB8AC3E}">
        <p14:creationId xmlns:p14="http://schemas.microsoft.com/office/powerpoint/2010/main" val="405163486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a:extLst>
            <a:ext uri="{FF2B5EF4-FFF2-40B4-BE49-F238E27FC236}">
              <a16:creationId xmlns:a16="http://schemas.microsoft.com/office/drawing/2014/main" id="{AFBCA133-273D-B0B5-B4EA-1F5B4D42CFD1}"/>
            </a:ext>
          </a:extLst>
        </p:cNvPr>
        <p:cNvGrpSpPr/>
        <p:nvPr/>
      </p:nvGrpSpPr>
      <p:grpSpPr>
        <a:xfrm>
          <a:off x="0" y="0"/>
          <a:ext cx="0" cy="0"/>
          <a:chOff x="0" y="0"/>
          <a:chExt cx="0" cy="0"/>
        </a:xfrm>
      </p:grpSpPr>
      <p:sp>
        <p:nvSpPr>
          <p:cNvPr id="22" name="Freeform 2">
            <a:extLst>
              <a:ext uri="{FF2B5EF4-FFF2-40B4-BE49-F238E27FC236}">
                <a16:creationId xmlns:a16="http://schemas.microsoft.com/office/drawing/2014/main" id="{76EA48E4-82F4-8C52-5D4A-8B25AA512E55}"/>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7" name="Freeform 9">
            <a:extLst>
              <a:ext uri="{FF2B5EF4-FFF2-40B4-BE49-F238E27FC236}">
                <a16:creationId xmlns:a16="http://schemas.microsoft.com/office/drawing/2014/main" id="{86BC8FBF-FD97-CEE0-1CCB-52C4791F8211}"/>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13" name="Freeform 13">
            <a:extLst>
              <a:ext uri="{FF2B5EF4-FFF2-40B4-BE49-F238E27FC236}">
                <a16:creationId xmlns:a16="http://schemas.microsoft.com/office/drawing/2014/main" id="{FABF5694-1BC4-B07B-4DBD-7C0734303DA8}"/>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DA269C8D-3482-CA8B-0AEB-125EFAF13EE8}"/>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980A8590-0606-F74C-C768-FEAF796424AF}"/>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Finally</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3CE89B22-408E-1181-5B6B-F5AFEC147A61}"/>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 name="TextBox 14">
            <a:extLst>
              <a:ext uri="{FF2B5EF4-FFF2-40B4-BE49-F238E27FC236}">
                <a16:creationId xmlns:a16="http://schemas.microsoft.com/office/drawing/2014/main" id="{F0EC66C6-D5C4-1BD0-A2BB-03A66CF8D7A7}"/>
              </a:ext>
            </a:extLst>
          </p:cNvPr>
          <p:cNvSpPr txBox="1"/>
          <p:nvPr/>
        </p:nvSpPr>
        <p:spPr>
          <a:xfrm>
            <a:off x="4419600" y="3970743"/>
            <a:ext cx="9448800" cy="1172757"/>
          </a:xfrm>
          <a:prstGeom prst="rect">
            <a:avLst/>
          </a:prstGeom>
        </p:spPr>
        <p:txBody>
          <a:bodyPr wrap="square" lIns="0" tIns="0" rIns="0" bIns="0" rtlCol="0" anchor="t">
            <a:spAutoFit/>
          </a:bodyPr>
          <a:lstStyle/>
          <a:p>
            <a:pPr algn="ctr">
              <a:lnSpc>
                <a:spcPts val="7931"/>
              </a:lnSpc>
              <a:spcBef>
                <a:spcPct val="0"/>
              </a:spcBef>
            </a:pPr>
            <a:r>
              <a:rPr lang="en-US" sz="11500" dirty="0">
                <a:solidFill>
                  <a:srgbClr val="FF7E31"/>
                </a:solidFill>
                <a:latin typeface="Poppins Medium"/>
              </a:rPr>
              <a:t>Thank You</a:t>
            </a:r>
            <a:endParaRPr lang="en-US" sz="8000" dirty="0">
              <a:solidFill>
                <a:srgbClr val="FF7E31"/>
              </a:solidFill>
              <a:latin typeface="Poppins Medium"/>
            </a:endParaRPr>
          </a:p>
        </p:txBody>
      </p:sp>
      <p:sp>
        <p:nvSpPr>
          <p:cNvPr id="3" name="TextBox 15">
            <a:extLst>
              <a:ext uri="{FF2B5EF4-FFF2-40B4-BE49-F238E27FC236}">
                <a16:creationId xmlns:a16="http://schemas.microsoft.com/office/drawing/2014/main" id="{63215915-1023-809D-DE6E-D3091DEB8956}"/>
              </a:ext>
            </a:extLst>
          </p:cNvPr>
          <p:cNvSpPr txBox="1"/>
          <p:nvPr/>
        </p:nvSpPr>
        <p:spPr>
          <a:xfrm>
            <a:off x="1219200" y="7272510"/>
            <a:ext cx="9494152" cy="1661993"/>
          </a:xfrm>
          <a:prstGeom prst="rect">
            <a:avLst/>
          </a:prstGeom>
        </p:spPr>
        <p:txBody>
          <a:bodyPr wrap="square" lIns="0" tIns="0" rIns="0" bIns="0" rtlCol="0" anchor="t">
            <a:spAutoFit/>
          </a:bodyPr>
          <a:lstStyle/>
          <a:p>
            <a:pPr>
              <a:spcBef>
                <a:spcPct val="0"/>
              </a:spcBef>
              <a:spcAft>
                <a:spcPts val="600"/>
              </a:spcAft>
              <a:buClr>
                <a:srgbClr val="FF7E31"/>
              </a:buClr>
              <a:buSzPct val="120000"/>
            </a:pPr>
            <a:r>
              <a:rPr lang="en-US" sz="3600" dirty="0">
                <a:solidFill>
                  <a:srgbClr val="FFFFFE"/>
                </a:solidFill>
                <a:latin typeface="Poppins Medium" panose="00000600000000000000" pitchFamily="2" charset="0"/>
                <a:cs typeface="Poppins Medium" panose="00000600000000000000" pitchFamily="2" charset="0"/>
              </a:rPr>
              <a:t>In conclusion, we express our gratitude. For additional information, please feel free to reach out to us.</a:t>
            </a:r>
          </a:p>
        </p:txBody>
      </p:sp>
      <p:grpSp>
        <p:nvGrpSpPr>
          <p:cNvPr id="20" name="Group 19">
            <a:extLst>
              <a:ext uri="{FF2B5EF4-FFF2-40B4-BE49-F238E27FC236}">
                <a16:creationId xmlns:a16="http://schemas.microsoft.com/office/drawing/2014/main" id="{25EDBC8E-4688-76E5-689E-D111E46434E9}"/>
              </a:ext>
            </a:extLst>
          </p:cNvPr>
          <p:cNvGrpSpPr/>
          <p:nvPr/>
        </p:nvGrpSpPr>
        <p:grpSpPr>
          <a:xfrm>
            <a:off x="15305356" y="6948713"/>
            <a:ext cx="1980908" cy="2309587"/>
            <a:chOff x="11734796" y="6719773"/>
            <a:chExt cx="1981199" cy="2309927"/>
          </a:xfrm>
        </p:grpSpPr>
        <p:sp>
          <p:nvSpPr>
            <p:cNvPr id="23" name="Rectangle: Rounded Corners 22">
              <a:extLst>
                <a:ext uri="{FF2B5EF4-FFF2-40B4-BE49-F238E27FC236}">
                  <a16:creationId xmlns:a16="http://schemas.microsoft.com/office/drawing/2014/main" id="{BE9DED6B-02A1-5742-0C6D-EEC916E127DE}"/>
                </a:ext>
              </a:extLst>
            </p:cNvPr>
            <p:cNvSpPr/>
            <p:nvPr/>
          </p:nvSpPr>
          <p:spPr>
            <a:xfrm>
              <a:off x="11734796" y="6719773"/>
              <a:ext cx="1981199" cy="2309927"/>
            </a:xfrm>
            <a:prstGeom prst="roundRect">
              <a:avLst>
                <a:gd name="adj" fmla="val 13927"/>
              </a:avLst>
            </a:prstGeom>
            <a:solidFill>
              <a:srgbClr val="DC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10">
              <a:extLst>
                <a:ext uri="{FF2B5EF4-FFF2-40B4-BE49-F238E27FC236}">
                  <a16:creationId xmlns:a16="http://schemas.microsoft.com/office/drawing/2014/main" id="{889798BD-20FF-FD58-5A5F-3ABFB74970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943867" y="7353053"/>
              <a:ext cx="1563059" cy="1563059"/>
            </a:xfrm>
            <a:prstGeom prst="rect">
              <a:avLst/>
            </a:prstGeom>
            <a:ln>
              <a:solidFill>
                <a:srgbClr val="DCDCDC"/>
              </a:solidFill>
            </a:ln>
          </p:spPr>
        </p:pic>
        <p:sp>
          <p:nvSpPr>
            <p:cNvPr id="25" name="TextBox 14">
              <a:extLst>
                <a:ext uri="{FF2B5EF4-FFF2-40B4-BE49-F238E27FC236}">
                  <a16:creationId xmlns:a16="http://schemas.microsoft.com/office/drawing/2014/main" id="{68B51B21-0CF3-6642-89E6-011B435CB66E}"/>
                </a:ext>
              </a:extLst>
            </p:cNvPr>
            <p:cNvSpPr txBox="1"/>
            <p:nvPr/>
          </p:nvSpPr>
          <p:spPr>
            <a:xfrm>
              <a:off x="12195498" y="6923591"/>
              <a:ext cx="1059795" cy="277040"/>
            </a:xfrm>
            <a:prstGeom prst="rect">
              <a:avLst/>
            </a:prstGeom>
          </p:spPr>
          <p:txBody>
            <a:bodyPr wrap="square" lIns="0" tIns="0" rIns="0" bIns="0" rtlCol="0" anchor="ctr">
              <a:spAutoFit/>
            </a:bodyPr>
            <a:lstStyle/>
            <a:p>
              <a:pPr algn="ctr">
                <a:spcBef>
                  <a:spcPct val="0"/>
                </a:spcBef>
              </a:pPr>
              <a:r>
                <a:rPr lang="en-US" b="1" dirty="0">
                  <a:solidFill>
                    <a:srgbClr val="FF7E31"/>
                  </a:solidFill>
                  <a:latin typeface="Poppins SemiBold" panose="00000700000000000000" pitchFamily="2" charset="0"/>
                  <a:cs typeface="Poppins SemiBold" panose="00000700000000000000" pitchFamily="2" charset="0"/>
                </a:rPr>
                <a:t>Scan Me</a:t>
              </a:r>
              <a:endParaRPr lang="en-US" sz="1200" b="1" dirty="0">
                <a:solidFill>
                  <a:srgbClr val="FF7E31"/>
                </a:solidFill>
                <a:latin typeface="Poppins SemiBold" panose="00000700000000000000" pitchFamily="2" charset="0"/>
                <a:cs typeface="Poppins SemiBold" panose="00000700000000000000" pitchFamily="2" charset="0"/>
              </a:endParaRPr>
            </a:p>
          </p:txBody>
        </p:sp>
      </p:grpSp>
    </p:spTree>
    <p:extLst>
      <p:ext uri="{BB962C8B-B14F-4D97-AF65-F5344CB8AC3E}">
        <p14:creationId xmlns:p14="http://schemas.microsoft.com/office/powerpoint/2010/main" val="149050353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1D3149"/>
        </a:solidFill>
        <a:effectLst/>
      </p:bgPr>
    </p:bg>
    <p:spTree>
      <p:nvGrpSpPr>
        <p:cNvPr id="1" name="">
          <a:extLst>
            <a:ext uri="{FF2B5EF4-FFF2-40B4-BE49-F238E27FC236}">
              <a16:creationId xmlns:a16="http://schemas.microsoft.com/office/drawing/2014/main" id="{6F017F82-6083-A660-A754-77EA25203AEF}"/>
            </a:ext>
          </a:extLst>
        </p:cNvPr>
        <p:cNvGrpSpPr/>
        <p:nvPr/>
      </p:nvGrpSpPr>
      <p:grpSpPr>
        <a:xfrm>
          <a:off x="0" y="0"/>
          <a:ext cx="0" cy="0"/>
          <a:chOff x="0" y="0"/>
          <a:chExt cx="0" cy="0"/>
        </a:xfrm>
      </p:grpSpPr>
      <p:sp>
        <p:nvSpPr>
          <p:cNvPr id="22" name="Freeform 2">
            <a:extLst>
              <a:ext uri="{FF2B5EF4-FFF2-40B4-BE49-F238E27FC236}">
                <a16:creationId xmlns:a16="http://schemas.microsoft.com/office/drawing/2014/main" id="{885DC24E-B391-14B9-5EC2-D8A72644ADDC}"/>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7" name="Freeform 9">
            <a:extLst>
              <a:ext uri="{FF2B5EF4-FFF2-40B4-BE49-F238E27FC236}">
                <a16:creationId xmlns:a16="http://schemas.microsoft.com/office/drawing/2014/main" id="{450A3BDB-19CE-B909-E801-65361818E534}"/>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13" name="Freeform 13">
            <a:extLst>
              <a:ext uri="{FF2B5EF4-FFF2-40B4-BE49-F238E27FC236}">
                <a16:creationId xmlns:a16="http://schemas.microsoft.com/office/drawing/2014/main" id="{FBB8F3A7-5FC6-AE2C-761F-52DD31FFB35B}"/>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77DB4447-697B-B79D-512A-964B46B0CCA7}"/>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44238518-557D-2448-875E-48D9C193DD73}"/>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Finally</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E4DF5841-EF35-A76E-F8A4-5E40B90F3B97}"/>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30" name="TextBox 16">
            <a:extLst>
              <a:ext uri="{FF2B5EF4-FFF2-40B4-BE49-F238E27FC236}">
                <a16:creationId xmlns:a16="http://schemas.microsoft.com/office/drawing/2014/main" id="{CD22D7F4-6C85-1084-A996-79F6315849D3}"/>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27</a:t>
            </a:r>
          </a:p>
        </p:txBody>
      </p:sp>
      <p:sp>
        <p:nvSpPr>
          <p:cNvPr id="2" name="TextBox 14">
            <a:extLst>
              <a:ext uri="{FF2B5EF4-FFF2-40B4-BE49-F238E27FC236}">
                <a16:creationId xmlns:a16="http://schemas.microsoft.com/office/drawing/2014/main" id="{FF3D0CA7-F02A-50E8-4A80-659F10F75580}"/>
              </a:ext>
            </a:extLst>
          </p:cNvPr>
          <p:cNvSpPr txBox="1"/>
          <p:nvPr/>
        </p:nvSpPr>
        <p:spPr>
          <a:xfrm>
            <a:off x="4419600" y="3970743"/>
            <a:ext cx="9448800" cy="1172757"/>
          </a:xfrm>
          <a:prstGeom prst="rect">
            <a:avLst/>
          </a:prstGeom>
        </p:spPr>
        <p:txBody>
          <a:bodyPr wrap="square" lIns="0" tIns="0" rIns="0" bIns="0" rtlCol="0" anchor="t">
            <a:spAutoFit/>
          </a:bodyPr>
          <a:lstStyle/>
          <a:p>
            <a:pPr algn="ctr">
              <a:lnSpc>
                <a:spcPts val="7931"/>
              </a:lnSpc>
              <a:spcBef>
                <a:spcPct val="0"/>
              </a:spcBef>
            </a:pPr>
            <a:r>
              <a:rPr lang="en-US" sz="11500" dirty="0">
                <a:solidFill>
                  <a:srgbClr val="FF7E31"/>
                </a:solidFill>
                <a:latin typeface="Poppins Medium"/>
              </a:rPr>
              <a:t>Thank You</a:t>
            </a:r>
            <a:endParaRPr lang="en-US" sz="8000" dirty="0">
              <a:solidFill>
                <a:srgbClr val="FF7E31"/>
              </a:solidFill>
              <a:latin typeface="Poppins Medium"/>
            </a:endParaRPr>
          </a:p>
        </p:txBody>
      </p:sp>
      <p:sp>
        <p:nvSpPr>
          <p:cNvPr id="3" name="TextBox 15">
            <a:extLst>
              <a:ext uri="{FF2B5EF4-FFF2-40B4-BE49-F238E27FC236}">
                <a16:creationId xmlns:a16="http://schemas.microsoft.com/office/drawing/2014/main" id="{4004EBF7-C281-D119-E2C4-5AF6683FF7F9}"/>
              </a:ext>
            </a:extLst>
          </p:cNvPr>
          <p:cNvSpPr txBox="1"/>
          <p:nvPr/>
        </p:nvSpPr>
        <p:spPr>
          <a:xfrm>
            <a:off x="841028" y="7737038"/>
            <a:ext cx="8302972" cy="1292662"/>
          </a:xfrm>
          <a:prstGeom prst="rect">
            <a:avLst/>
          </a:prstGeom>
        </p:spPr>
        <p:txBody>
          <a:bodyPr wrap="square" lIns="0" tIns="0" rIns="0" bIns="0" rtlCol="0" anchor="t">
            <a:spAutoFit/>
          </a:bodyPr>
          <a:lstStyle/>
          <a:p>
            <a:pPr>
              <a:spcBef>
                <a:spcPct val="0"/>
              </a:spcBef>
              <a:spcAft>
                <a:spcPts val="600"/>
              </a:spcAft>
              <a:buClr>
                <a:srgbClr val="FF7E31"/>
              </a:buClr>
              <a:buSzPct val="120000"/>
            </a:pPr>
            <a:r>
              <a:rPr lang="en-US" sz="2800" dirty="0">
                <a:solidFill>
                  <a:srgbClr val="FFFFFE"/>
                </a:solidFill>
                <a:latin typeface="Poppins Medium" panose="00000600000000000000" pitchFamily="2" charset="0"/>
                <a:cs typeface="Poppins Medium" panose="00000600000000000000" pitchFamily="2" charset="0"/>
              </a:rPr>
              <a:t>In conclusion, we express our gratitude. For additional information, please feel free to reach out to us.</a:t>
            </a:r>
          </a:p>
        </p:txBody>
      </p:sp>
      <p:grpSp>
        <p:nvGrpSpPr>
          <p:cNvPr id="11" name="Group 10">
            <a:extLst>
              <a:ext uri="{FF2B5EF4-FFF2-40B4-BE49-F238E27FC236}">
                <a16:creationId xmlns:a16="http://schemas.microsoft.com/office/drawing/2014/main" id="{ABC23D20-7CEF-F217-4E38-5588BA645823}"/>
              </a:ext>
            </a:extLst>
          </p:cNvPr>
          <p:cNvGrpSpPr/>
          <p:nvPr/>
        </p:nvGrpSpPr>
        <p:grpSpPr>
          <a:xfrm>
            <a:off x="15685172" y="7176973"/>
            <a:ext cx="1589064" cy="1852727"/>
            <a:chOff x="11734800" y="6719773"/>
            <a:chExt cx="1981200" cy="2309927"/>
          </a:xfrm>
        </p:grpSpPr>
        <p:sp>
          <p:nvSpPr>
            <p:cNvPr id="4" name="Rectangle: Rounded Corners 3">
              <a:extLst>
                <a:ext uri="{FF2B5EF4-FFF2-40B4-BE49-F238E27FC236}">
                  <a16:creationId xmlns:a16="http://schemas.microsoft.com/office/drawing/2014/main" id="{4D950C08-8B4B-5B7E-1725-27478613E6B5}"/>
                </a:ext>
              </a:extLst>
            </p:cNvPr>
            <p:cNvSpPr/>
            <p:nvPr/>
          </p:nvSpPr>
          <p:spPr>
            <a:xfrm>
              <a:off x="11734800" y="6719773"/>
              <a:ext cx="1981200" cy="2309927"/>
            </a:xfrm>
            <a:prstGeom prst="roundRect">
              <a:avLst>
                <a:gd name="adj" fmla="val 13927"/>
              </a:avLst>
            </a:prstGeom>
            <a:solidFill>
              <a:srgbClr val="DCDC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883370-C695-3DD1-58BB-A283F716751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1868294" y="7356179"/>
              <a:ext cx="1714211" cy="1563060"/>
            </a:xfrm>
            <a:prstGeom prst="rect">
              <a:avLst/>
            </a:prstGeom>
            <a:ln>
              <a:solidFill>
                <a:srgbClr val="DCDCDC"/>
              </a:solidFill>
            </a:ln>
          </p:spPr>
        </p:pic>
        <p:sp>
          <p:nvSpPr>
            <p:cNvPr id="10" name="TextBox 14">
              <a:extLst>
                <a:ext uri="{FF2B5EF4-FFF2-40B4-BE49-F238E27FC236}">
                  <a16:creationId xmlns:a16="http://schemas.microsoft.com/office/drawing/2014/main" id="{4B1D3E23-5C3C-47EA-1CAE-E69DD35CADD6}"/>
                </a:ext>
              </a:extLst>
            </p:cNvPr>
            <p:cNvSpPr txBox="1"/>
            <p:nvPr/>
          </p:nvSpPr>
          <p:spPr>
            <a:xfrm>
              <a:off x="12195503" y="7061565"/>
              <a:ext cx="1059795" cy="268609"/>
            </a:xfrm>
            <a:prstGeom prst="rect">
              <a:avLst/>
            </a:prstGeom>
          </p:spPr>
          <p:txBody>
            <a:bodyPr wrap="square" lIns="0" tIns="0" rIns="0" bIns="0" rtlCol="0" anchor="ctr">
              <a:spAutoFit/>
            </a:bodyPr>
            <a:lstStyle/>
            <a:p>
              <a:pPr algn="ctr">
                <a:spcBef>
                  <a:spcPct val="0"/>
                </a:spcBef>
              </a:pPr>
              <a:r>
                <a:rPr lang="en-US" sz="1400" dirty="0">
                  <a:solidFill>
                    <a:srgbClr val="1D3149"/>
                  </a:solidFill>
                  <a:latin typeface="Poppins Medium"/>
                </a:rPr>
                <a:t>Scan Me</a:t>
              </a:r>
              <a:endParaRPr lang="en-US" sz="1050" dirty="0">
                <a:solidFill>
                  <a:srgbClr val="1D3149"/>
                </a:solidFill>
                <a:latin typeface="Poppins Medium"/>
              </a:endParaRPr>
            </a:p>
          </p:txBody>
        </p:sp>
      </p:grpSp>
    </p:spTree>
    <p:extLst>
      <p:ext uri="{BB962C8B-B14F-4D97-AF65-F5344CB8AC3E}">
        <p14:creationId xmlns:p14="http://schemas.microsoft.com/office/powerpoint/2010/main" val="96364453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DCDCDC"/>
        </a:solidFill>
        <a:effectLst/>
      </p:bgPr>
    </p:bg>
    <p:spTree>
      <p:nvGrpSpPr>
        <p:cNvPr id="1" name="">
          <a:extLst>
            <a:ext uri="{FF2B5EF4-FFF2-40B4-BE49-F238E27FC236}">
              <a16:creationId xmlns:a16="http://schemas.microsoft.com/office/drawing/2014/main" id="{3542FA2B-55AC-E5D7-F2E5-04422FC55EC9}"/>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1B3D2008-5DAA-F9D5-998C-869C159763C9}"/>
              </a:ext>
            </a:extLst>
          </p:cNvPr>
          <p:cNvSpPr txBox="1"/>
          <p:nvPr/>
        </p:nvSpPr>
        <p:spPr>
          <a:xfrm>
            <a:off x="1371600" y="1257300"/>
            <a:ext cx="5638799"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Technologies</a:t>
            </a:r>
          </a:p>
        </p:txBody>
      </p:sp>
      <p:sp>
        <p:nvSpPr>
          <p:cNvPr id="16" name="TextBox 16">
            <a:extLst>
              <a:ext uri="{FF2B5EF4-FFF2-40B4-BE49-F238E27FC236}">
                <a16:creationId xmlns:a16="http://schemas.microsoft.com/office/drawing/2014/main" id="{2D2124EB-1B39-BE0E-4097-3325C0491DBC}"/>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15</a:t>
            </a:r>
          </a:p>
        </p:txBody>
      </p:sp>
      <p:pic>
        <p:nvPicPr>
          <p:cNvPr id="18" name="Picture 17" descr="A blue and orange logo&#10;&#10;Description automatically generated">
            <a:extLst>
              <a:ext uri="{FF2B5EF4-FFF2-40B4-BE49-F238E27FC236}">
                <a16:creationId xmlns:a16="http://schemas.microsoft.com/office/drawing/2014/main" id="{46D131A7-583F-5B32-EA04-2C0BBA6D95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23198DEB-FC2A-70AA-DB0B-71EC13F114BB}"/>
              </a:ext>
            </a:extLst>
          </p:cNvPr>
          <p:cNvSpPr/>
          <p:nvPr/>
        </p:nvSpPr>
        <p:spPr>
          <a:xfrm>
            <a:off x="595591" y="149783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E8982D9E-0897-FAAF-E3AB-ED9D4FB9C05A}"/>
              </a:ext>
            </a:extLst>
          </p:cNvPr>
          <p:cNvSpPr/>
          <p:nvPr/>
        </p:nvSpPr>
        <p:spPr>
          <a:xfrm>
            <a:off x="720399" y="165023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A1692D56-FB61-EBB3-28AE-F71D56345E49}"/>
              </a:ext>
            </a:extLst>
          </p:cNvPr>
          <p:cNvSpPr/>
          <p:nvPr/>
        </p:nvSpPr>
        <p:spPr>
          <a:xfrm flipH="1">
            <a:off x="831196" y="-59817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C957C3D7-CEF5-E75E-7FBA-CD086224BD7B}"/>
              </a:ext>
            </a:extLst>
          </p:cNvPr>
          <p:cNvSpPr/>
          <p:nvPr/>
        </p:nvSpPr>
        <p:spPr>
          <a:xfrm flipH="1">
            <a:off x="831196" y="199064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2" name="Picture 1">
            <a:extLst>
              <a:ext uri="{FF2B5EF4-FFF2-40B4-BE49-F238E27FC236}">
                <a16:creationId xmlns:a16="http://schemas.microsoft.com/office/drawing/2014/main" id="{F28161F2-845B-10FC-9438-94DEC491907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446024" y="-8877300"/>
            <a:ext cx="11395953" cy="8851353"/>
          </a:xfrm>
          <a:prstGeom prst="rect">
            <a:avLst/>
          </a:prstGeom>
        </p:spPr>
      </p:pic>
      <p:sp>
        <p:nvSpPr>
          <p:cNvPr id="3" name="TextBox 15">
            <a:extLst>
              <a:ext uri="{FF2B5EF4-FFF2-40B4-BE49-F238E27FC236}">
                <a16:creationId xmlns:a16="http://schemas.microsoft.com/office/drawing/2014/main" id="{9D12D9A3-111A-C2ED-3911-EB8D9E07A842}"/>
              </a:ext>
            </a:extLst>
          </p:cNvPr>
          <p:cNvSpPr txBox="1"/>
          <p:nvPr/>
        </p:nvSpPr>
        <p:spPr>
          <a:xfrm>
            <a:off x="1600200" y="2781300"/>
            <a:ext cx="8607757" cy="5755935"/>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1D3149"/>
                </a:solidFill>
                <a:latin typeface="Poppins SemiBold" panose="020B0502040204020203" pitchFamily="2" charset="0"/>
                <a:cs typeface="Poppins SemiBold" panose="020B0502040204020203" pitchFamily="2" charset="0"/>
              </a:rPr>
              <a:t>Microsoft Office</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1D3149"/>
                </a:solidFill>
                <a:latin typeface="Poppins SemiBold" panose="020B0502040204020203" pitchFamily="2" charset="0"/>
                <a:cs typeface="Poppins SemiBold" panose="020B0502040204020203" pitchFamily="2" charset="0"/>
              </a:rPr>
              <a:t>Google Survey</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1D3149"/>
                </a:solidFill>
                <a:latin typeface="Poppins SemiBold" panose="020B0502040204020203" pitchFamily="2" charset="0"/>
                <a:cs typeface="Poppins SemiBold" panose="020B0502040204020203" pitchFamily="2" charset="0"/>
              </a:rPr>
              <a:t>Lucid Chart</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1D3149"/>
                </a:solidFill>
                <a:latin typeface="Poppins SemiBold" panose="020B0502040204020203" pitchFamily="2" charset="0"/>
                <a:cs typeface="Poppins SemiBold" panose="020B0502040204020203" pitchFamily="2" charset="0"/>
              </a:rPr>
              <a:t>Trello</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1D3149"/>
                </a:solidFill>
                <a:latin typeface="Poppins SemiBold" panose="020B0502040204020203" pitchFamily="2" charset="0"/>
                <a:cs typeface="Poppins SemiBold" panose="020B0502040204020203" pitchFamily="2" charset="0"/>
              </a:rPr>
              <a:t>React.js – </a:t>
            </a:r>
            <a:r>
              <a:rPr lang="en-US" sz="2800" dirty="0" err="1">
                <a:solidFill>
                  <a:srgbClr val="1D3149"/>
                </a:solidFill>
                <a:latin typeface="Poppins SemiBold" panose="020B0502040204020203" pitchFamily="2" charset="0"/>
                <a:cs typeface="Poppins SemiBold" panose="020B0502040204020203" pitchFamily="2" charset="0"/>
              </a:rPr>
              <a:t>FrontEnd</a:t>
            </a:r>
            <a:endParaRPr lang="en-US" sz="2800" dirty="0">
              <a:solidFill>
                <a:srgbClr val="1D3149"/>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1D3149"/>
                </a:solidFill>
                <a:latin typeface="Poppins SemiBold" panose="020B0502040204020203" pitchFamily="2" charset="0"/>
                <a:cs typeface="Poppins SemiBold" panose="020B0502040204020203" pitchFamily="2" charset="0"/>
              </a:rPr>
              <a:t>Node.js - </a:t>
            </a:r>
            <a:r>
              <a:rPr lang="en-US" sz="2800" dirty="0" err="1">
                <a:solidFill>
                  <a:srgbClr val="1D3149"/>
                </a:solidFill>
                <a:latin typeface="Poppins SemiBold" panose="020B0502040204020203" pitchFamily="2" charset="0"/>
                <a:cs typeface="Poppins SemiBold" panose="020B0502040204020203" pitchFamily="2" charset="0"/>
              </a:rPr>
              <a:t>BackEnd</a:t>
            </a:r>
            <a:r>
              <a:rPr lang="en-US" sz="2800" dirty="0">
                <a:solidFill>
                  <a:srgbClr val="1D3149"/>
                </a:solidFill>
                <a:latin typeface="Poppins SemiBold" panose="020B0502040204020203" pitchFamily="2" charset="0"/>
                <a:cs typeface="Poppins SemiBold" panose="020B0502040204020203" pitchFamily="2" charset="0"/>
              </a:rPr>
              <a:t> Server</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1D3149"/>
                </a:solidFill>
                <a:latin typeface="Poppins SemiBold" panose="020B0502040204020203" pitchFamily="2" charset="0"/>
                <a:cs typeface="Poppins SemiBold" panose="020B0502040204020203" pitchFamily="2" charset="0"/>
              </a:rPr>
              <a:t>Mongo database</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1D3149"/>
                </a:solidFill>
                <a:latin typeface="Poppins SemiBold" panose="020B0502040204020203" pitchFamily="2" charset="0"/>
                <a:cs typeface="Poppins SemiBold" panose="020B0502040204020203" pitchFamily="2" charset="0"/>
              </a:rPr>
              <a:t>Flutter - Mobile App</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1D3149"/>
                </a:solidFill>
                <a:latin typeface="Poppins SemiBold" panose="020B0502040204020203" pitchFamily="2" charset="0"/>
                <a:cs typeface="Poppins SemiBold" panose="020B0502040204020203" pitchFamily="2" charset="0"/>
              </a:rPr>
              <a:t>Figma – UI/Prototyping</a:t>
            </a:r>
          </a:p>
        </p:txBody>
      </p:sp>
      <p:pic>
        <p:nvPicPr>
          <p:cNvPr id="1026" name="Picture 2">
            <a:extLst>
              <a:ext uri="{FF2B5EF4-FFF2-40B4-BE49-F238E27FC236}">
                <a16:creationId xmlns:a16="http://schemas.microsoft.com/office/drawing/2014/main" id="{E27FFEDB-6CFB-0367-5564-D47EF4B0D2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77184" y="3943318"/>
            <a:ext cx="1280180" cy="11401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and green logo&#10;&#10;Description automatically generated">
            <a:extLst>
              <a:ext uri="{FF2B5EF4-FFF2-40B4-BE49-F238E27FC236}">
                <a16:creationId xmlns:a16="http://schemas.microsoft.com/office/drawing/2014/main" id="{B0D1E362-8583-EED7-BBBF-F7D0CAB5CD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3600" y="3750610"/>
            <a:ext cx="2746036" cy="1525576"/>
          </a:xfrm>
          <a:prstGeom prst="rect">
            <a:avLst/>
          </a:prstGeom>
        </p:spPr>
      </p:pic>
      <p:pic>
        <p:nvPicPr>
          <p:cNvPr id="12" name="Picture 11" descr="A green leaf with brown letters on a black background&#10;&#10;Description automatically generated">
            <a:extLst>
              <a:ext uri="{FF2B5EF4-FFF2-40B4-BE49-F238E27FC236}">
                <a16:creationId xmlns:a16="http://schemas.microsoft.com/office/drawing/2014/main" id="{9B16BF62-9B77-D4F1-FC0F-B42F111CA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34912" y="3619500"/>
            <a:ext cx="1787796" cy="1787796"/>
          </a:xfrm>
          <a:prstGeom prst="rect">
            <a:avLst/>
          </a:prstGeom>
        </p:spPr>
      </p:pic>
      <p:pic>
        <p:nvPicPr>
          <p:cNvPr id="15" name="Picture 14" descr="A blue and black logo&#10;&#10;Description automatically generated">
            <a:extLst>
              <a:ext uri="{FF2B5EF4-FFF2-40B4-BE49-F238E27FC236}">
                <a16:creationId xmlns:a16="http://schemas.microsoft.com/office/drawing/2014/main" id="{3A5BD3F9-D4A7-6C72-3931-DB7B6B7D58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975698" y="5734258"/>
            <a:ext cx="1520216" cy="1140162"/>
          </a:xfrm>
          <a:prstGeom prst="rect">
            <a:avLst/>
          </a:prstGeom>
        </p:spPr>
      </p:pic>
      <p:pic>
        <p:nvPicPr>
          <p:cNvPr id="21" name="Picture 20" descr="A logo of a company&#10;&#10;Description automatically generated">
            <a:extLst>
              <a:ext uri="{FF2B5EF4-FFF2-40B4-BE49-F238E27FC236}">
                <a16:creationId xmlns:a16="http://schemas.microsoft.com/office/drawing/2014/main" id="{723666DD-7D0C-C582-6D65-57235F26EB8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14579" y="6751690"/>
            <a:ext cx="2028431" cy="1951887"/>
          </a:xfrm>
          <a:prstGeom prst="rect">
            <a:avLst/>
          </a:prstGeom>
        </p:spPr>
      </p:pic>
      <p:pic>
        <p:nvPicPr>
          <p:cNvPr id="23" name="Picture 22" descr="A blue and black logo&#10;&#10;Description automatically generated">
            <a:extLst>
              <a:ext uri="{FF2B5EF4-FFF2-40B4-BE49-F238E27FC236}">
                <a16:creationId xmlns:a16="http://schemas.microsoft.com/office/drawing/2014/main" id="{0C5D2957-82ED-09A7-C7FD-A9F8EBD47AE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663134" y="2040841"/>
            <a:ext cx="1238125" cy="1238125"/>
          </a:xfrm>
          <a:prstGeom prst="rect">
            <a:avLst/>
          </a:prstGeom>
        </p:spPr>
      </p:pic>
      <p:pic>
        <p:nvPicPr>
          <p:cNvPr id="25" name="Picture 24" descr="A purple file with white text&#10;&#10;Description automatically generated">
            <a:extLst>
              <a:ext uri="{FF2B5EF4-FFF2-40B4-BE49-F238E27FC236}">
                <a16:creationId xmlns:a16="http://schemas.microsoft.com/office/drawing/2014/main" id="{A273C592-0435-ADA7-20CB-B5AF22D9CE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932141" y="2027268"/>
            <a:ext cx="1265271" cy="1265271"/>
          </a:xfrm>
          <a:prstGeom prst="rect">
            <a:avLst/>
          </a:prstGeom>
        </p:spPr>
      </p:pic>
      <p:pic>
        <p:nvPicPr>
          <p:cNvPr id="27" name="Picture 26" descr="A logo of a microsoft office&#10;&#10;Description automatically generated">
            <a:extLst>
              <a:ext uri="{FF2B5EF4-FFF2-40B4-BE49-F238E27FC236}">
                <a16:creationId xmlns:a16="http://schemas.microsoft.com/office/drawing/2014/main" id="{454E3FB7-2E55-4BE5-F287-52208E9F1F9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91692" y="2103378"/>
            <a:ext cx="3074726" cy="1113051"/>
          </a:xfrm>
          <a:prstGeom prst="rect">
            <a:avLst/>
          </a:prstGeom>
        </p:spPr>
      </p:pic>
    </p:spTree>
    <p:extLst>
      <p:ext uri="{BB962C8B-B14F-4D97-AF65-F5344CB8AC3E}">
        <p14:creationId xmlns:p14="http://schemas.microsoft.com/office/powerpoint/2010/main" val="418626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DCDCDC"/>
        </a:solidFill>
        <a:effectLst/>
      </p:bgPr>
    </p:bg>
    <p:spTree>
      <p:nvGrpSpPr>
        <p:cNvPr id="1" name="">
          <a:extLst>
            <a:ext uri="{FF2B5EF4-FFF2-40B4-BE49-F238E27FC236}">
              <a16:creationId xmlns:a16="http://schemas.microsoft.com/office/drawing/2014/main" id="{7FB498A9-5CB2-7B65-18A7-6BBE6B84B5F0}"/>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9CAF9BA9-4516-5BA8-C6BC-759C2B5A3D1B}"/>
              </a:ext>
            </a:extLst>
          </p:cNvPr>
          <p:cNvSpPr txBox="1"/>
          <p:nvPr/>
        </p:nvSpPr>
        <p:spPr>
          <a:xfrm>
            <a:off x="1302406" y="782322"/>
            <a:ext cx="7155794" cy="932178"/>
          </a:xfrm>
          <a:prstGeom prst="rect">
            <a:avLst/>
          </a:prstGeom>
        </p:spPr>
        <p:txBody>
          <a:bodyPr wrap="square" lIns="0" tIns="0" rIns="0" bIns="0" rtlCol="0" anchor="t">
            <a:spAutoFit/>
          </a:bodyPr>
          <a:lstStyle/>
          <a:p>
            <a:pPr>
              <a:lnSpc>
                <a:spcPts val="7931"/>
              </a:lnSpc>
              <a:spcBef>
                <a:spcPct val="0"/>
              </a:spcBef>
            </a:pPr>
            <a:r>
              <a:rPr lang="en-US" sz="4800" dirty="0">
                <a:solidFill>
                  <a:srgbClr val="FF7E31"/>
                </a:solidFill>
                <a:latin typeface="Poppins Medium"/>
              </a:rPr>
              <a:t>Main Features</a:t>
            </a:r>
            <a:endParaRPr lang="en-US" sz="3600" dirty="0">
              <a:solidFill>
                <a:srgbClr val="FF7E31"/>
              </a:solidFill>
              <a:latin typeface="Poppins Medium"/>
            </a:endParaRPr>
          </a:p>
        </p:txBody>
      </p:sp>
      <p:sp>
        <p:nvSpPr>
          <p:cNvPr id="16" name="TextBox 16">
            <a:extLst>
              <a:ext uri="{FF2B5EF4-FFF2-40B4-BE49-F238E27FC236}">
                <a16:creationId xmlns:a16="http://schemas.microsoft.com/office/drawing/2014/main" id="{844DEACB-FAD8-326B-B84E-648DDC944D5E}"/>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11</a:t>
            </a:r>
          </a:p>
        </p:txBody>
      </p:sp>
      <p:sp>
        <p:nvSpPr>
          <p:cNvPr id="6" name="Freeform 9">
            <a:extLst>
              <a:ext uri="{FF2B5EF4-FFF2-40B4-BE49-F238E27FC236}">
                <a16:creationId xmlns:a16="http://schemas.microsoft.com/office/drawing/2014/main" id="{1A57F7C9-89A1-9CB1-14DB-4BA907B0EAF8}"/>
              </a:ext>
            </a:extLst>
          </p:cNvPr>
          <p:cNvSpPr/>
          <p:nvPr/>
        </p:nvSpPr>
        <p:spPr>
          <a:xfrm>
            <a:off x="595591" y="10287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C8C982F8-A8B7-C915-B73F-59034AEB0E1D}"/>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2">
              <a:alphaModFix amt="97000"/>
              <a:extLst>
                <a:ext uri="{96DAC541-7B7A-43D3-8B79-37D633B846F1}">
                  <asvg:svgBlip xmlns:asvg="http://schemas.microsoft.com/office/drawing/2016/SVG/main" r:embed="rId3"/>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528E7156-7F4E-751C-331E-C91CABA76B29}"/>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6F491420-B435-9261-D9C1-C38BED68AF1A}"/>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3" name="Picture 2">
            <a:extLst>
              <a:ext uri="{FF2B5EF4-FFF2-40B4-BE49-F238E27FC236}">
                <a16:creationId xmlns:a16="http://schemas.microsoft.com/office/drawing/2014/main" id="{CF0D5E01-C0CF-46C7-7737-439DCBD21E7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74967" y="5207547"/>
            <a:ext cx="11395953" cy="8851353"/>
          </a:xfrm>
          <a:prstGeom prst="rect">
            <a:avLst/>
          </a:prstGeom>
        </p:spPr>
      </p:pic>
      <p:pic>
        <p:nvPicPr>
          <p:cNvPr id="4" name="Picture 3" descr="A blue and orange logo&#10;&#10;Description automatically generated">
            <a:extLst>
              <a:ext uri="{FF2B5EF4-FFF2-40B4-BE49-F238E27FC236}">
                <a16:creationId xmlns:a16="http://schemas.microsoft.com/office/drawing/2014/main" id="{1C23ECF1-4738-93A6-1739-BBAB08A83C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15" name="TextBox 15">
            <a:extLst>
              <a:ext uri="{FF2B5EF4-FFF2-40B4-BE49-F238E27FC236}">
                <a16:creationId xmlns:a16="http://schemas.microsoft.com/office/drawing/2014/main" id="{E7696167-4480-368B-3FF5-9B9504CB8DA2}"/>
              </a:ext>
            </a:extLst>
          </p:cNvPr>
          <p:cNvSpPr txBox="1"/>
          <p:nvPr/>
        </p:nvSpPr>
        <p:spPr>
          <a:xfrm>
            <a:off x="1371600" y="2038937"/>
            <a:ext cx="8063187" cy="2533001"/>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3200" dirty="0">
                <a:solidFill>
                  <a:srgbClr val="1D3149"/>
                </a:solidFill>
                <a:latin typeface="Poppins SemiBold" panose="020B0502040204020203" pitchFamily="2" charset="0"/>
                <a:cs typeface="Poppins SemiBold" panose="020B0502040204020203" pitchFamily="2" charset="0"/>
              </a:rPr>
              <a:t>Create and manage courses </a:t>
            </a:r>
            <a:r>
              <a:rPr lang="en-US" sz="2400" dirty="0">
                <a:solidFill>
                  <a:srgbClr val="1D3149"/>
                </a:solidFill>
                <a:latin typeface="Poppins" panose="00000500000000000000" pitchFamily="2" charset="0"/>
                <a:cs typeface="Poppins" panose="00000500000000000000" pitchFamily="2" charset="0"/>
              </a:rPr>
              <a:t>with ease and flexibility.</a:t>
            </a:r>
          </a:p>
          <a:p>
            <a:pPr marL="342900" indent="-342900">
              <a:lnSpc>
                <a:spcPct val="150000"/>
              </a:lnSpc>
              <a:spcBef>
                <a:spcPct val="0"/>
              </a:spcBef>
              <a:buClr>
                <a:srgbClr val="FF7E31"/>
              </a:buClr>
              <a:buSzPct val="120000"/>
              <a:buFont typeface="Wingdings" panose="05000000000000000000" pitchFamily="2" charset="2"/>
              <a:buChar char="§"/>
            </a:pPr>
            <a:r>
              <a:rPr lang="en-US" sz="3200" dirty="0">
                <a:solidFill>
                  <a:srgbClr val="1D3149"/>
                </a:solidFill>
                <a:latin typeface="Poppins SemiBold" panose="020B0502040204020203" pitchFamily="2" charset="0"/>
                <a:cs typeface="Poppins SemiBold" panose="020B0502040204020203" pitchFamily="2" charset="0"/>
              </a:rPr>
              <a:t>Tailor the UI </a:t>
            </a:r>
            <a:r>
              <a:rPr lang="en-US" sz="2400" dirty="0">
                <a:solidFill>
                  <a:srgbClr val="1D3149"/>
                </a:solidFill>
                <a:latin typeface="Poppins" panose="00000500000000000000" pitchFamily="2" charset="0"/>
                <a:cs typeface="Poppins" panose="00000500000000000000" pitchFamily="2" charset="0"/>
              </a:rPr>
              <a:t>to suit your preferences and needs.</a:t>
            </a:r>
          </a:p>
        </p:txBody>
      </p:sp>
      <p:sp>
        <p:nvSpPr>
          <p:cNvPr id="19" name="TextBox 15">
            <a:extLst>
              <a:ext uri="{FF2B5EF4-FFF2-40B4-BE49-F238E27FC236}">
                <a16:creationId xmlns:a16="http://schemas.microsoft.com/office/drawing/2014/main" id="{523A7FF2-552B-F404-AF0F-0A419E5A2D2D}"/>
              </a:ext>
            </a:extLst>
          </p:cNvPr>
          <p:cNvSpPr txBox="1"/>
          <p:nvPr/>
        </p:nvSpPr>
        <p:spPr>
          <a:xfrm>
            <a:off x="9434787" y="2038936"/>
            <a:ext cx="8063187" cy="2533001"/>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Wingdings" panose="05000000000000000000" pitchFamily="2" charset="2"/>
              <a:buChar char="§"/>
            </a:pPr>
            <a:r>
              <a:rPr lang="en-US" sz="3200" dirty="0">
                <a:solidFill>
                  <a:srgbClr val="1D3149"/>
                </a:solidFill>
                <a:latin typeface="Poppins SemiBold" panose="020B0502040204020203" pitchFamily="2" charset="0"/>
                <a:cs typeface="Poppins SemiBold" panose="020B0502040204020203" pitchFamily="2" charset="0"/>
              </a:rPr>
              <a:t>Post quizzes, and announcements </a:t>
            </a:r>
            <a:r>
              <a:rPr lang="en-US" sz="2400" dirty="0">
                <a:solidFill>
                  <a:srgbClr val="1D3149"/>
                </a:solidFill>
                <a:latin typeface="Poppins" panose="00000500000000000000" pitchFamily="2" charset="0"/>
                <a:cs typeface="Poppins" panose="00000500000000000000" pitchFamily="2" charset="0"/>
              </a:rPr>
              <a:t>to engage learners and assess their progress.</a:t>
            </a:r>
          </a:p>
          <a:p>
            <a:pPr marL="342900" indent="-342900">
              <a:lnSpc>
                <a:spcPct val="150000"/>
              </a:lnSpc>
              <a:spcBef>
                <a:spcPct val="0"/>
              </a:spcBef>
              <a:buClr>
                <a:srgbClr val="FF7E31"/>
              </a:buClr>
              <a:buSzPct val="120000"/>
              <a:buFont typeface="Wingdings" panose="05000000000000000000" pitchFamily="2" charset="2"/>
              <a:buChar char="§"/>
            </a:pPr>
            <a:r>
              <a:rPr lang="en-US" sz="3200" dirty="0">
                <a:solidFill>
                  <a:srgbClr val="1D3149"/>
                </a:solidFill>
                <a:latin typeface="Poppins SemiBold" panose="020B0502040204020203" pitchFamily="2" charset="0"/>
                <a:cs typeface="Poppins SemiBold" panose="020B0502040204020203" pitchFamily="2" charset="0"/>
              </a:rPr>
              <a:t>Analyze course performance</a:t>
            </a:r>
            <a:r>
              <a:rPr lang="en-US" sz="2400" dirty="0">
                <a:solidFill>
                  <a:srgbClr val="1D3149"/>
                </a:solidFill>
                <a:latin typeface="Poppins" panose="00000500000000000000" pitchFamily="2" charset="0"/>
                <a:cs typeface="Poppins" panose="00000500000000000000" pitchFamily="2" charset="0"/>
              </a:rPr>
              <a:t> with detailed reports and feedback.</a:t>
            </a:r>
          </a:p>
        </p:txBody>
      </p:sp>
    </p:spTree>
    <p:extLst>
      <p:ext uri="{BB962C8B-B14F-4D97-AF65-F5344CB8AC3E}">
        <p14:creationId xmlns:p14="http://schemas.microsoft.com/office/powerpoint/2010/main" val="274597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DCDCDC"/>
        </a:solidFill>
        <a:effectLst/>
      </p:bgPr>
    </p:bg>
    <p:spTree>
      <p:nvGrpSpPr>
        <p:cNvPr id="1" name="">
          <a:extLst>
            <a:ext uri="{FF2B5EF4-FFF2-40B4-BE49-F238E27FC236}">
              <a16:creationId xmlns:a16="http://schemas.microsoft.com/office/drawing/2014/main" id="{0EACED5D-5D6D-08F8-0B60-378B978DDAC6}"/>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7434F5B5-3663-D022-2885-4B81A08802AF}"/>
              </a:ext>
            </a:extLst>
          </p:cNvPr>
          <p:cNvSpPr txBox="1"/>
          <p:nvPr/>
        </p:nvSpPr>
        <p:spPr>
          <a:xfrm>
            <a:off x="1302405" y="647700"/>
            <a:ext cx="9517995"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Proposed solution</a:t>
            </a:r>
          </a:p>
        </p:txBody>
      </p:sp>
      <p:sp>
        <p:nvSpPr>
          <p:cNvPr id="15" name="TextBox 15">
            <a:extLst>
              <a:ext uri="{FF2B5EF4-FFF2-40B4-BE49-F238E27FC236}">
                <a16:creationId xmlns:a16="http://schemas.microsoft.com/office/drawing/2014/main" id="{26D855E7-089C-33EE-465E-09F29A73215C}"/>
              </a:ext>
            </a:extLst>
          </p:cNvPr>
          <p:cNvSpPr txBox="1"/>
          <p:nvPr/>
        </p:nvSpPr>
        <p:spPr>
          <a:xfrm>
            <a:off x="1592508" y="1778071"/>
            <a:ext cx="9517994" cy="1231619"/>
          </a:xfrm>
          <a:prstGeom prst="rect">
            <a:avLst/>
          </a:prstGeom>
        </p:spPr>
        <p:txBody>
          <a:bodyPr wrap="square" lIns="0" tIns="0" rIns="0" bIns="0" rtlCol="0" anchor="t">
            <a:spAutoFit/>
          </a:bodyPr>
          <a:lstStyle/>
          <a:p>
            <a:pPr>
              <a:lnSpc>
                <a:spcPct val="150000"/>
              </a:lnSpc>
              <a:spcBef>
                <a:spcPct val="0"/>
              </a:spcBef>
            </a:pPr>
            <a:r>
              <a:rPr lang="en-US" sz="2800" dirty="0">
                <a:solidFill>
                  <a:srgbClr val="1D3149"/>
                </a:solidFill>
                <a:latin typeface="Poppins SemiBold" panose="020B0502040204020203" pitchFamily="2" charset="0"/>
                <a:cs typeface="Poppins SemiBold" panose="020B0502040204020203" pitchFamily="2" charset="0"/>
              </a:rPr>
              <a:t>We propose a Learning Management System (LMS) that is both student and staff-oriented. </a:t>
            </a:r>
          </a:p>
        </p:txBody>
      </p:sp>
      <p:sp>
        <p:nvSpPr>
          <p:cNvPr id="16" name="TextBox 16">
            <a:extLst>
              <a:ext uri="{FF2B5EF4-FFF2-40B4-BE49-F238E27FC236}">
                <a16:creationId xmlns:a16="http://schemas.microsoft.com/office/drawing/2014/main" id="{E42454C8-4B50-D57B-ABC6-5AB346776AF2}"/>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10</a:t>
            </a:r>
          </a:p>
        </p:txBody>
      </p:sp>
      <p:pic>
        <p:nvPicPr>
          <p:cNvPr id="18" name="Picture 17" descr="A blue and orange logo&#10;&#10;Description automatically generated">
            <a:extLst>
              <a:ext uri="{FF2B5EF4-FFF2-40B4-BE49-F238E27FC236}">
                <a16:creationId xmlns:a16="http://schemas.microsoft.com/office/drawing/2014/main" id="{E9B62D99-866D-438A-8DF8-E49B8A0A2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7421E9C2-A3B7-1CEA-842B-B7FB2F6DBA4B}"/>
              </a:ext>
            </a:extLst>
          </p:cNvPr>
          <p:cNvSpPr/>
          <p:nvPr/>
        </p:nvSpPr>
        <p:spPr>
          <a:xfrm>
            <a:off x="595591" y="8763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AB14FA04-42C5-9AE3-6076-D51DB7CAF1A6}"/>
              </a:ext>
            </a:extLst>
          </p:cNvPr>
          <p:cNvSpPr/>
          <p:nvPr/>
        </p:nvSpPr>
        <p:spPr>
          <a:xfrm>
            <a:off x="720399" y="10287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B897E699-16C7-1BF5-E68B-3DE41DF50EEA}"/>
              </a:ext>
            </a:extLst>
          </p:cNvPr>
          <p:cNvSpPr/>
          <p:nvPr/>
        </p:nvSpPr>
        <p:spPr>
          <a:xfrm flipH="1">
            <a:off x="831196" y="-66032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2EC42499-6196-1BA8-5A74-774A650E7228}"/>
              </a:ext>
            </a:extLst>
          </p:cNvPr>
          <p:cNvSpPr/>
          <p:nvPr/>
        </p:nvSpPr>
        <p:spPr>
          <a:xfrm flipH="1">
            <a:off x="831196" y="13691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3" name="Picture 2">
            <a:extLst>
              <a:ext uri="{FF2B5EF4-FFF2-40B4-BE49-F238E27FC236}">
                <a16:creationId xmlns:a16="http://schemas.microsoft.com/office/drawing/2014/main" id="{DF4573DC-B213-4D48-9AF3-746355F8C6A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613852" y="11163300"/>
            <a:ext cx="11395953" cy="8851353"/>
          </a:xfrm>
          <a:prstGeom prst="rect">
            <a:avLst/>
          </a:prstGeom>
        </p:spPr>
      </p:pic>
      <p:sp>
        <p:nvSpPr>
          <p:cNvPr id="4" name="TextBox 15">
            <a:extLst>
              <a:ext uri="{FF2B5EF4-FFF2-40B4-BE49-F238E27FC236}">
                <a16:creationId xmlns:a16="http://schemas.microsoft.com/office/drawing/2014/main" id="{34BEA905-F689-6E5E-0379-E8B03EA442A5}"/>
              </a:ext>
            </a:extLst>
          </p:cNvPr>
          <p:cNvSpPr txBox="1"/>
          <p:nvPr/>
        </p:nvSpPr>
        <p:spPr>
          <a:xfrm>
            <a:off x="1573458" y="3162300"/>
            <a:ext cx="7722942" cy="3579441"/>
          </a:xfrm>
          <a:prstGeom prst="rect">
            <a:avLst/>
          </a:prstGeom>
        </p:spPr>
        <p:txBody>
          <a:bodyPr wrap="square" lIns="0" tIns="0" rIns="0" bIns="0" rtlCol="0" anchor="t">
            <a:spAutoFit/>
          </a:bodyPr>
          <a:lstStyle/>
          <a:p>
            <a:pPr>
              <a:lnSpc>
                <a:spcPct val="150000"/>
              </a:lnSpc>
              <a:spcBef>
                <a:spcPts val="600"/>
              </a:spcBef>
              <a:spcAft>
                <a:spcPts val="600"/>
              </a:spcAft>
              <a:buClr>
                <a:srgbClr val="FF7E31"/>
              </a:buClr>
              <a:buSzPct val="120000"/>
            </a:pPr>
            <a:r>
              <a:rPr lang="en-US" sz="2400" dirty="0">
                <a:solidFill>
                  <a:srgbClr val="1D3149"/>
                </a:solidFill>
                <a:latin typeface="Poppins SemiBold" panose="020B0502040204020203" pitchFamily="2" charset="0"/>
                <a:cs typeface="Poppins SemiBold" panose="020B0502040204020203" pitchFamily="2" charset="0"/>
              </a:rPr>
              <a:t>This system includes:</a:t>
            </a:r>
          </a:p>
          <a:p>
            <a:pPr marL="342900" indent="-342900">
              <a:lnSpc>
                <a:spcPct val="150000"/>
              </a:lnSpc>
              <a:spcBef>
                <a:spcPts val="600"/>
              </a:spcBef>
              <a:spcAft>
                <a:spcPts val="600"/>
              </a:spcAft>
              <a:buClr>
                <a:srgbClr val="FF7E31"/>
              </a:buClr>
              <a:buSzPct val="120000"/>
              <a:buFont typeface="Wingdings" panose="05000000000000000000" pitchFamily="2" charset="2"/>
              <a:buChar char="§"/>
            </a:pPr>
            <a:r>
              <a:rPr lang="en-US" sz="2400" dirty="0">
                <a:solidFill>
                  <a:srgbClr val="1D3149"/>
                </a:solidFill>
                <a:latin typeface="Poppins SemiBold" panose="020B0502040204020203" pitchFamily="2" charset="0"/>
                <a:cs typeface="Poppins SemiBold" panose="020B0502040204020203" pitchFamily="2" charset="0"/>
              </a:rPr>
              <a:t>Allowing teachers to post materials, quizzes, etc. and interact with students</a:t>
            </a:r>
          </a:p>
          <a:p>
            <a:pPr marL="342900" indent="-342900">
              <a:lnSpc>
                <a:spcPct val="150000"/>
              </a:lnSpc>
              <a:spcBef>
                <a:spcPts val="600"/>
              </a:spcBef>
              <a:spcAft>
                <a:spcPts val="600"/>
              </a:spcAft>
              <a:buClr>
                <a:srgbClr val="FF7E31"/>
              </a:buClr>
              <a:buSzPct val="120000"/>
              <a:buFont typeface="Wingdings" panose="05000000000000000000" pitchFamily="2" charset="2"/>
              <a:buChar char="§"/>
            </a:pPr>
            <a:r>
              <a:rPr lang="en-US" sz="2400" dirty="0">
                <a:solidFill>
                  <a:srgbClr val="1D3149"/>
                </a:solidFill>
                <a:latin typeface="Poppins SemiBold" panose="020B0502040204020203" pitchFamily="2" charset="0"/>
                <a:cs typeface="Poppins SemiBold" panose="020B0502040204020203" pitchFamily="2" charset="0"/>
              </a:rPr>
              <a:t>An efficient course Management system for administration to ensure timely awareness of deadlines.</a:t>
            </a:r>
          </a:p>
        </p:txBody>
      </p:sp>
      <p:sp>
        <p:nvSpPr>
          <p:cNvPr id="9" name="TextBox 15">
            <a:extLst>
              <a:ext uri="{FF2B5EF4-FFF2-40B4-BE49-F238E27FC236}">
                <a16:creationId xmlns:a16="http://schemas.microsoft.com/office/drawing/2014/main" id="{B85969E9-2109-EE21-27A5-B6348BACBDA8}"/>
              </a:ext>
            </a:extLst>
          </p:cNvPr>
          <p:cNvSpPr txBox="1"/>
          <p:nvPr/>
        </p:nvSpPr>
        <p:spPr>
          <a:xfrm>
            <a:off x="1592508" y="6807465"/>
            <a:ext cx="7722942" cy="2871555"/>
          </a:xfrm>
          <a:prstGeom prst="rect">
            <a:avLst/>
          </a:prstGeom>
        </p:spPr>
        <p:txBody>
          <a:bodyPr wrap="square" lIns="0" tIns="0" rIns="0" bIns="0" rtlCol="0" anchor="t">
            <a:spAutoFit/>
          </a:bodyPr>
          <a:lstStyle/>
          <a:p>
            <a:pPr marL="342900" indent="-342900">
              <a:lnSpc>
                <a:spcPct val="150000"/>
              </a:lnSpc>
              <a:spcBef>
                <a:spcPts val="600"/>
              </a:spcBef>
              <a:spcAft>
                <a:spcPts val="600"/>
              </a:spcAft>
              <a:buClr>
                <a:srgbClr val="FF7E31"/>
              </a:buClr>
              <a:buSzPct val="120000"/>
              <a:buFont typeface="Wingdings" panose="05000000000000000000" pitchFamily="2" charset="2"/>
              <a:buChar char="§"/>
            </a:pPr>
            <a:r>
              <a:rPr lang="en-US" sz="2400" dirty="0">
                <a:solidFill>
                  <a:srgbClr val="1D3149"/>
                </a:solidFill>
                <a:latin typeface="Poppins SemiBold" panose="020B0502040204020203" pitchFamily="2" charset="0"/>
                <a:cs typeface="Poppins SemiBold" panose="020B0502040204020203" pitchFamily="2" charset="0"/>
              </a:rPr>
              <a:t>An analysis tool for course and student outcomes, improving learning and reducing work.</a:t>
            </a:r>
          </a:p>
          <a:p>
            <a:pPr marL="342900" indent="-342900">
              <a:lnSpc>
                <a:spcPct val="150000"/>
              </a:lnSpc>
              <a:spcBef>
                <a:spcPts val="600"/>
              </a:spcBef>
              <a:spcAft>
                <a:spcPts val="600"/>
              </a:spcAft>
              <a:buClr>
                <a:srgbClr val="FF7E31"/>
              </a:buClr>
              <a:buSzPct val="120000"/>
              <a:buFont typeface="Wingdings" panose="05000000000000000000" pitchFamily="2" charset="2"/>
              <a:buChar char="§"/>
            </a:pPr>
            <a:r>
              <a:rPr lang="en-US" sz="2400" dirty="0">
                <a:solidFill>
                  <a:srgbClr val="1D3149"/>
                </a:solidFill>
                <a:latin typeface="Poppins SemiBold" panose="020B0502040204020203" pitchFamily="2" charset="0"/>
                <a:cs typeface="Poppins SemiBold" panose="020B0502040204020203" pitchFamily="2" charset="0"/>
              </a:rPr>
              <a:t>Customizable user interface to cater to individual preferences and requirements.</a:t>
            </a:r>
          </a:p>
        </p:txBody>
      </p:sp>
      <p:pic>
        <p:nvPicPr>
          <p:cNvPr id="11" name="Picture 10">
            <a:extLst>
              <a:ext uri="{FF2B5EF4-FFF2-40B4-BE49-F238E27FC236}">
                <a16:creationId xmlns:a16="http://schemas.microsoft.com/office/drawing/2014/main" id="{12A2D82C-932B-9C9E-E380-F27CFAE893B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171932" y="2389344"/>
            <a:ext cx="9039868" cy="7021356"/>
          </a:xfrm>
          <a:prstGeom prst="rect">
            <a:avLst/>
          </a:prstGeom>
        </p:spPr>
      </p:pic>
    </p:spTree>
    <p:extLst>
      <p:ext uri="{BB962C8B-B14F-4D97-AF65-F5344CB8AC3E}">
        <p14:creationId xmlns:p14="http://schemas.microsoft.com/office/powerpoint/2010/main" val="17155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DCDCDC"/>
        </a:solidFill>
        <a:effectLst/>
      </p:bgPr>
    </p:bg>
    <p:spTree>
      <p:nvGrpSpPr>
        <p:cNvPr id="1" name="">
          <a:extLst>
            <a:ext uri="{FF2B5EF4-FFF2-40B4-BE49-F238E27FC236}">
              <a16:creationId xmlns:a16="http://schemas.microsoft.com/office/drawing/2014/main" id="{AC91168E-A272-8541-B24E-F0EB263BA6CA}"/>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C0D9CCD6-2F4F-3331-AA4C-7F3E2F4085F9}"/>
              </a:ext>
            </a:extLst>
          </p:cNvPr>
          <p:cNvSpPr txBox="1"/>
          <p:nvPr/>
        </p:nvSpPr>
        <p:spPr>
          <a:xfrm>
            <a:off x="1302405" y="647700"/>
            <a:ext cx="9517995"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Proposed solution</a:t>
            </a:r>
          </a:p>
        </p:txBody>
      </p:sp>
      <p:sp>
        <p:nvSpPr>
          <p:cNvPr id="15" name="TextBox 15">
            <a:extLst>
              <a:ext uri="{FF2B5EF4-FFF2-40B4-BE49-F238E27FC236}">
                <a16:creationId xmlns:a16="http://schemas.microsoft.com/office/drawing/2014/main" id="{6C6A75EB-BA7C-07CE-0F3F-EA8E755A3A3B}"/>
              </a:ext>
            </a:extLst>
          </p:cNvPr>
          <p:cNvSpPr txBox="1"/>
          <p:nvPr/>
        </p:nvSpPr>
        <p:spPr>
          <a:xfrm>
            <a:off x="1592508" y="1778071"/>
            <a:ext cx="10370892" cy="1407565"/>
          </a:xfrm>
          <a:prstGeom prst="rect">
            <a:avLst/>
          </a:prstGeom>
        </p:spPr>
        <p:txBody>
          <a:bodyPr wrap="square" lIns="0" tIns="0" rIns="0" bIns="0" rtlCol="0" anchor="t">
            <a:spAutoFit/>
          </a:bodyPr>
          <a:lstStyle/>
          <a:p>
            <a:pPr>
              <a:lnSpc>
                <a:spcPct val="150000"/>
              </a:lnSpc>
              <a:spcBef>
                <a:spcPct val="0"/>
              </a:spcBef>
            </a:pPr>
            <a:r>
              <a:rPr lang="en-US" sz="3200" dirty="0">
                <a:solidFill>
                  <a:srgbClr val="1D3149"/>
                </a:solidFill>
                <a:latin typeface="Poppins SemiBold" panose="020B0502040204020203" pitchFamily="2" charset="0"/>
                <a:cs typeface="Poppins SemiBold" panose="020B0502040204020203" pitchFamily="2" charset="0"/>
              </a:rPr>
              <a:t>Our solution to this issue is a student-centered and staff-friendly LMS.</a:t>
            </a:r>
          </a:p>
        </p:txBody>
      </p:sp>
      <p:sp>
        <p:nvSpPr>
          <p:cNvPr id="16" name="TextBox 16">
            <a:extLst>
              <a:ext uri="{FF2B5EF4-FFF2-40B4-BE49-F238E27FC236}">
                <a16:creationId xmlns:a16="http://schemas.microsoft.com/office/drawing/2014/main" id="{100266DD-237E-2701-AD1C-9C6D1FAF8EE1}"/>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1D3149"/>
                </a:solidFill>
                <a:latin typeface="Anton"/>
              </a:rPr>
              <a:t>10</a:t>
            </a:r>
          </a:p>
        </p:txBody>
      </p:sp>
      <p:pic>
        <p:nvPicPr>
          <p:cNvPr id="18" name="Picture 17" descr="A blue and orange logo&#10;&#10;Description automatically generated">
            <a:extLst>
              <a:ext uri="{FF2B5EF4-FFF2-40B4-BE49-F238E27FC236}">
                <a16:creationId xmlns:a16="http://schemas.microsoft.com/office/drawing/2014/main" id="{C6AC6A5C-5D9E-C81E-03FC-4FE7E49E38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53742" y="365145"/>
            <a:ext cx="1303062" cy="1370317"/>
          </a:xfrm>
          <a:prstGeom prst="rect">
            <a:avLst/>
          </a:prstGeom>
        </p:spPr>
      </p:pic>
      <p:sp>
        <p:nvSpPr>
          <p:cNvPr id="6" name="Freeform 9">
            <a:extLst>
              <a:ext uri="{FF2B5EF4-FFF2-40B4-BE49-F238E27FC236}">
                <a16:creationId xmlns:a16="http://schemas.microsoft.com/office/drawing/2014/main" id="{9C4BE3BD-24A0-60F0-CCED-6D23D8CC87A7}"/>
              </a:ext>
            </a:extLst>
          </p:cNvPr>
          <p:cNvSpPr/>
          <p:nvPr/>
        </p:nvSpPr>
        <p:spPr>
          <a:xfrm>
            <a:off x="595591" y="876300"/>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7" name="Freeform 11">
            <a:extLst>
              <a:ext uri="{FF2B5EF4-FFF2-40B4-BE49-F238E27FC236}">
                <a16:creationId xmlns:a16="http://schemas.microsoft.com/office/drawing/2014/main" id="{825A1B92-01DA-8A2C-56FB-F2D21E184835}"/>
              </a:ext>
            </a:extLst>
          </p:cNvPr>
          <p:cNvSpPr/>
          <p:nvPr/>
        </p:nvSpPr>
        <p:spPr>
          <a:xfrm>
            <a:off x="720399" y="10287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3">
              <a:alphaModFix amt="97000"/>
              <a:extLst>
                <a:ext uri="{96DAC541-7B7A-43D3-8B79-37D633B846F1}">
                  <asvg:svgBlip xmlns:asvg="http://schemas.microsoft.com/office/drawing/2016/SVG/main" r:embed="rId4"/>
                </a:ext>
              </a:extLst>
            </a:blip>
            <a:srcRect/>
            <a:stretch>
              <a:fillRect/>
            </a:stretch>
          </a:blipFill>
          <a:ln cap="sq">
            <a:noFill/>
            <a:prstDash val="solid"/>
            <a:miter/>
          </a:ln>
        </p:spPr>
        <p:txBody>
          <a:bodyPr/>
          <a:lstStyle/>
          <a:p>
            <a:endParaRPr lang="en-US" dirty="0">
              <a:solidFill>
                <a:srgbClr val="1D3149"/>
              </a:solidFill>
            </a:endParaRPr>
          </a:p>
        </p:txBody>
      </p:sp>
      <p:sp>
        <p:nvSpPr>
          <p:cNvPr id="8" name="AutoShape 12">
            <a:extLst>
              <a:ext uri="{FF2B5EF4-FFF2-40B4-BE49-F238E27FC236}">
                <a16:creationId xmlns:a16="http://schemas.microsoft.com/office/drawing/2014/main" id="{7844560A-FA82-4106-5885-46FB10B9E0D2}"/>
              </a:ext>
            </a:extLst>
          </p:cNvPr>
          <p:cNvSpPr/>
          <p:nvPr/>
        </p:nvSpPr>
        <p:spPr>
          <a:xfrm flipH="1">
            <a:off x="831196" y="-660323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10" name="AutoShape 12">
            <a:extLst>
              <a:ext uri="{FF2B5EF4-FFF2-40B4-BE49-F238E27FC236}">
                <a16:creationId xmlns:a16="http://schemas.microsoft.com/office/drawing/2014/main" id="{A9F57458-DD55-B955-7E11-8B0AD9EA8B1C}"/>
              </a:ext>
            </a:extLst>
          </p:cNvPr>
          <p:cNvSpPr/>
          <p:nvPr/>
        </p:nvSpPr>
        <p:spPr>
          <a:xfrm flipH="1">
            <a:off x="831196" y="13691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pic>
        <p:nvPicPr>
          <p:cNvPr id="23" name="Picture 22">
            <a:extLst>
              <a:ext uri="{FF2B5EF4-FFF2-40B4-BE49-F238E27FC236}">
                <a16:creationId xmlns:a16="http://schemas.microsoft.com/office/drawing/2014/main" id="{CC71611D-DEBF-1FCC-5DDD-AC17D05D760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3258800" y="5571090"/>
            <a:ext cx="3436696" cy="3436696"/>
          </a:xfrm>
          <a:prstGeom prst="rect">
            <a:avLst/>
          </a:prstGeom>
          <a:effectLst>
            <a:outerShdw blurRad="50800" dist="38100" dir="2700000" algn="tl" rotWithShape="0">
              <a:prstClr val="black">
                <a:alpha val="40000"/>
              </a:prstClr>
            </a:outerShdw>
          </a:effectLst>
        </p:spPr>
      </p:pic>
      <p:sp>
        <p:nvSpPr>
          <p:cNvPr id="2" name="TextBox 15">
            <a:extLst>
              <a:ext uri="{FF2B5EF4-FFF2-40B4-BE49-F238E27FC236}">
                <a16:creationId xmlns:a16="http://schemas.microsoft.com/office/drawing/2014/main" id="{42B046F4-1B2A-D5BA-0B0C-FD46E2676B33}"/>
              </a:ext>
            </a:extLst>
          </p:cNvPr>
          <p:cNvSpPr txBox="1"/>
          <p:nvPr/>
        </p:nvSpPr>
        <p:spPr>
          <a:xfrm>
            <a:off x="1592508" y="5143500"/>
            <a:ext cx="11056692" cy="3271665"/>
          </a:xfrm>
          <a:prstGeom prst="rect">
            <a:avLst/>
          </a:prstGeom>
        </p:spPr>
        <p:txBody>
          <a:bodyPr wrap="square" lIns="0" tIns="0" rIns="0" bIns="0" rtlCol="0" anchor="t">
            <a:spAutoFit/>
          </a:bodyPr>
          <a:lstStyle/>
          <a:p>
            <a:pPr>
              <a:lnSpc>
                <a:spcPct val="150000"/>
              </a:lnSpc>
              <a:spcBef>
                <a:spcPct val="0"/>
              </a:spcBef>
            </a:pPr>
            <a:r>
              <a:rPr lang="en-US" sz="2400" dirty="0">
                <a:solidFill>
                  <a:srgbClr val="1D3149"/>
                </a:solidFill>
                <a:latin typeface="Poppins SemiBold" panose="020B0502040204020203" pitchFamily="2" charset="0"/>
                <a:cs typeface="Poppins SemiBold" panose="020B0502040204020203" pitchFamily="2" charset="0"/>
              </a:rPr>
              <a:t>With a focus on blog-like system, where users (teachers and such) post announcements, quizzes, assignments for students. And allowing students to organize those resources and get notified of any upcoming deadlines. And for managers to offer an analytical service to let them view how each course and student performed to help point out any shortcomings.</a:t>
            </a:r>
          </a:p>
        </p:txBody>
      </p:sp>
      <p:pic>
        <p:nvPicPr>
          <p:cNvPr id="3" name="Picture 2">
            <a:extLst>
              <a:ext uri="{FF2B5EF4-FFF2-40B4-BE49-F238E27FC236}">
                <a16:creationId xmlns:a16="http://schemas.microsoft.com/office/drawing/2014/main" id="{6452F36C-34C6-4D0F-A644-15F4636EB15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613852" y="11163300"/>
            <a:ext cx="11395953" cy="8851353"/>
          </a:xfrm>
          <a:prstGeom prst="rect">
            <a:avLst/>
          </a:prstGeom>
        </p:spPr>
      </p:pic>
    </p:spTree>
    <p:extLst>
      <p:ext uri="{BB962C8B-B14F-4D97-AF65-F5344CB8AC3E}">
        <p14:creationId xmlns:p14="http://schemas.microsoft.com/office/powerpoint/2010/main" val="962822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p:cNvGrpSpPr/>
        <p:nvPr/>
      </p:nvGrpSpPr>
      <p:grpSpPr>
        <a:xfrm>
          <a:off x="0" y="0"/>
          <a:ext cx="0" cy="0"/>
          <a:chOff x="0" y="0"/>
          <a:chExt cx="0" cy="0"/>
        </a:xfrm>
      </p:grpSpPr>
      <p:sp>
        <p:nvSpPr>
          <p:cNvPr id="17" name="Freeform 9">
            <a:extLst>
              <a:ext uri="{FF2B5EF4-FFF2-40B4-BE49-F238E27FC236}">
                <a16:creationId xmlns:a16="http://schemas.microsoft.com/office/drawing/2014/main" id="{09C4D96F-14E9-339C-C8E7-92F1C98EBA2B}"/>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FBFB9D35-E7E2-A589-DCD7-3852B5DEA5F4}"/>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183CB44A-5B87-C730-23F2-1E17D99742EE}"/>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2DFF560C-E66C-FC51-F1EC-35923FD75408}"/>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Team Members</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09C963B8-253D-DC9D-97A1-F7CB1553D547}"/>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5" name="AutoShape 12">
            <a:extLst>
              <a:ext uri="{FF2B5EF4-FFF2-40B4-BE49-F238E27FC236}">
                <a16:creationId xmlns:a16="http://schemas.microsoft.com/office/drawing/2014/main" id="{35E3CFBF-0AE7-5732-285C-371B44F76F11}"/>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6" name="TextBox 15">
            <a:extLst>
              <a:ext uri="{FF2B5EF4-FFF2-40B4-BE49-F238E27FC236}">
                <a16:creationId xmlns:a16="http://schemas.microsoft.com/office/drawing/2014/main" id="{B971D422-75A1-4106-E722-BC052EDCB867}"/>
              </a:ext>
            </a:extLst>
          </p:cNvPr>
          <p:cNvSpPr txBox="1"/>
          <p:nvPr/>
        </p:nvSpPr>
        <p:spPr>
          <a:xfrm>
            <a:off x="11811000" y="5753100"/>
            <a:ext cx="5067299" cy="3825663"/>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Coordination</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Documentation writing</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Features and Requirements</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System Specification</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Database System</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Backend Servers</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Testing</a:t>
            </a:r>
          </a:p>
        </p:txBody>
      </p:sp>
      <p:pic>
        <p:nvPicPr>
          <p:cNvPr id="29" name="Picture 28" descr="A person wearing glasses and a red jacket&#10;&#10;Description automatically generated">
            <a:extLst>
              <a:ext uri="{FF2B5EF4-FFF2-40B4-BE49-F238E27FC236}">
                <a16:creationId xmlns:a16="http://schemas.microsoft.com/office/drawing/2014/main" id="{9BC891E8-6484-3DF2-EC3C-58BF2E688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01600" y="2080584"/>
            <a:ext cx="2514599" cy="3135223"/>
          </a:xfrm>
          <a:prstGeom prst="rect">
            <a:avLst/>
          </a:prstGeom>
        </p:spPr>
      </p:pic>
      <p:sp>
        <p:nvSpPr>
          <p:cNvPr id="30" name="TextBox 16">
            <a:extLst>
              <a:ext uri="{FF2B5EF4-FFF2-40B4-BE49-F238E27FC236}">
                <a16:creationId xmlns:a16="http://schemas.microsoft.com/office/drawing/2014/main" id="{79735F70-2ABF-9027-A288-3147B5F90592}"/>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03</a:t>
            </a:r>
          </a:p>
        </p:txBody>
      </p:sp>
      <p:sp>
        <p:nvSpPr>
          <p:cNvPr id="31" name="TextBox 15">
            <a:extLst>
              <a:ext uri="{FF2B5EF4-FFF2-40B4-BE49-F238E27FC236}">
                <a16:creationId xmlns:a16="http://schemas.microsoft.com/office/drawing/2014/main" id="{951260FD-1A31-0C29-53BF-E496418F11CF}"/>
              </a:ext>
            </a:extLst>
          </p:cNvPr>
          <p:cNvSpPr txBox="1"/>
          <p:nvPr/>
        </p:nvSpPr>
        <p:spPr>
          <a:xfrm>
            <a:off x="1676400" y="4305300"/>
            <a:ext cx="8607757" cy="585288"/>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Marwan Tamer Galal – Leader</a:t>
            </a:r>
          </a:p>
        </p:txBody>
      </p:sp>
      <p:sp>
        <p:nvSpPr>
          <p:cNvPr id="32" name="TextBox 15">
            <a:extLst>
              <a:ext uri="{FF2B5EF4-FFF2-40B4-BE49-F238E27FC236}">
                <a16:creationId xmlns:a16="http://schemas.microsoft.com/office/drawing/2014/main" id="{2B92C072-AAE8-1092-C49B-BFCA5EC773AB}"/>
              </a:ext>
            </a:extLst>
          </p:cNvPr>
          <p:cNvSpPr txBox="1"/>
          <p:nvPr/>
        </p:nvSpPr>
        <p:spPr>
          <a:xfrm>
            <a:off x="1676400" y="1943100"/>
            <a:ext cx="8607757" cy="1609671"/>
          </a:xfrm>
          <a:prstGeom prst="rect">
            <a:avLst/>
          </a:prstGeom>
        </p:spPr>
        <p:txBody>
          <a:bodyPr wrap="square" lIns="0" tIns="0" rIns="0" bIns="0" rtlCol="0" anchor="t">
            <a:spAutoFit/>
          </a:bodyPr>
          <a:lstStyle/>
          <a:p>
            <a:pPr>
              <a:lnSpc>
                <a:spcPct val="150000"/>
              </a:lnSpc>
              <a:spcBef>
                <a:spcPct val="0"/>
              </a:spcBef>
            </a:pPr>
            <a:r>
              <a:rPr lang="en-US" sz="2000" dirty="0">
                <a:solidFill>
                  <a:srgbClr val="FFFFFE"/>
                </a:solidFill>
                <a:latin typeface="Poppins SemiBold" panose="020B0502040204020203" pitchFamily="2" charset="0"/>
                <a:cs typeface="Poppins SemiBold" panose="020B0502040204020203" pitchFamily="2" charset="0"/>
              </a:rPr>
              <a:t>Under the supervision of</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 </a:t>
            </a:r>
            <a:r>
              <a:rPr lang="en-US" sz="2400" dirty="0">
                <a:solidFill>
                  <a:srgbClr val="FFFFFE"/>
                </a:solidFill>
                <a:latin typeface="Poppins SemiBold" panose="020B0502040204020203" pitchFamily="2" charset="0"/>
                <a:cs typeface="Poppins SemiBold" panose="020B0502040204020203" pitchFamily="2" charset="0"/>
              </a:rPr>
              <a:t>Associate Professor: Iman M. </a:t>
            </a:r>
            <a:r>
              <a:rPr lang="en-US" sz="2400" dirty="0" err="1">
                <a:solidFill>
                  <a:srgbClr val="FFFFFE"/>
                </a:solidFill>
                <a:latin typeface="Poppins SemiBold" panose="020B0502040204020203" pitchFamily="2" charset="0"/>
                <a:cs typeface="Poppins SemiBold" panose="020B0502040204020203" pitchFamily="2" charset="0"/>
              </a:rPr>
              <a:t>Helal</a:t>
            </a:r>
            <a:endParaRPr lang="en-US"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TA: Eng Mira </a:t>
            </a:r>
            <a:r>
              <a:rPr lang="en-US" sz="2400" dirty="0" err="1">
                <a:solidFill>
                  <a:srgbClr val="FFFFFE"/>
                </a:solidFill>
                <a:latin typeface="Poppins SemiBold" panose="020B0502040204020203" pitchFamily="2" charset="0"/>
                <a:cs typeface="Poppins SemiBold" panose="020B0502040204020203" pitchFamily="2" charset="0"/>
              </a:rPr>
              <a:t>Rahem</a:t>
            </a:r>
            <a:endParaRPr lang="en-US" sz="2400" dirty="0">
              <a:solidFill>
                <a:srgbClr val="FFFFFE"/>
              </a:solidFill>
              <a:latin typeface="Poppins SemiBold" panose="020B0502040204020203" pitchFamily="2" charset="0"/>
              <a:cs typeface="Poppins SemiBold" panose="020B0502040204020203"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a:extLst>
            <a:ext uri="{FF2B5EF4-FFF2-40B4-BE49-F238E27FC236}">
              <a16:creationId xmlns:a16="http://schemas.microsoft.com/office/drawing/2014/main" id="{FFA61445-796C-0651-E201-D81749B01E7B}"/>
            </a:ext>
          </a:extLst>
        </p:cNvPr>
        <p:cNvGrpSpPr/>
        <p:nvPr/>
      </p:nvGrpSpPr>
      <p:grpSpPr>
        <a:xfrm>
          <a:off x="0" y="0"/>
          <a:ext cx="0" cy="0"/>
          <a:chOff x="0" y="0"/>
          <a:chExt cx="0" cy="0"/>
        </a:xfrm>
      </p:grpSpPr>
      <p:sp>
        <p:nvSpPr>
          <p:cNvPr id="17" name="Freeform 9">
            <a:extLst>
              <a:ext uri="{FF2B5EF4-FFF2-40B4-BE49-F238E27FC236}">
                <a16:creationId xmlns:a16="http://schemas.microsoft.com/office/drawing/2014/main" id="{ADC8F103-C1D1-709C-555E-115C98828A32}"/>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0E3C4C89-5D9E-3A61-B2CD-1F0524728F54}"/>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a:extLst>
              <a:ext uri="{FF2B5EF4-FFF2-40B4-BE49-F238E27FC236}">
                <a16:creationId xmlns:a16="http://schemas.microsoft.com/office/drawing/2014/main" id="{E2130D1F-8324-D962-9EE1-705813EF9A4B}"/>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24D15B1D-9536-BF34-63B0-FD935272AD9E}"/>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ADB11F9D-F29C-3FA9-3ED8-1A5F01B7AB5C}"/>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Team Members</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DAF9B8FF-3AAB-841A-B64A-8175052F598E}"/>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5" name="AutoShape 12">
            <a:extLst>
              <a:ext uri="{FF2B5EF4-FFF2-40B4-BE49-F238E27FC236}">
                <a16:creationId xmlns:a16="http://schemas.microsoft.com/office/drawing/2014/main" id="{E863C4D3-6D84-CD57-590A-AF31C808CDD8}"/>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6" name="TextBox 15">
            <a:extLst>
              <a:ext uri="{FF2B5EF4-FFF2-40B4-BE49-F238E27FC236}">
                <a16:creationId xmlns:a16="http://schemas.microsoft.com/office/drawing/2014/main" id="{EF9B2152-A2FC-AC68-18DA-193476356A77}"/>
              </a:ext>
            </a:extLst>
          </p:cNvPr>
          <p:cNvSpPr txBox="1"/>
          <p:nvPr/>
        </p:nvSpPr>
        <p:spPr>
          <a:xfrm>
            <a:off x="11811000" y="5753100"/>
            <a:ext cx="5333999" cy="3825663"/>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Survey Creation </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Responses Analysis</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Documentation Editing</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Features and Requirements</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UX research / Usability Testing </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UI Design / Prototyping</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GP Presentation.</a:t>
            </a:r>
          </a:p>
        </p:txBody>
      </p:sp>
      <p:pic>
        <p:nvPicPr>
          <p:cNvPr id="29" name="Picture 28">
            <a:extLst>
              <a:ext uri="{FF2B5EF4-FFF2-40B4-BE49-F238E27FC236}">
                <a16:creationId xmlns:a16="http://schemas.microsoft.com/office/drawing/2014/main" id="{29A0AFEC-AAF7-EF5F-9D17-D13394D40E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01600" y="2080584"/>
            <a:ext cx="2514598" cy="3135223"/>
          </a:xfrm>
          <a:prstGeom prst="rect">
            <a:avLst/>
          </a:prstGeom>
        </p:spPr>
      </p:pic>
      <p:sp>
        <p:nvSpPr>
          <p:cNvPr id="2" name="TextBox 16">
            <a:extLst>
              <a:ext uri="{FF2B5EF4-FFF2-40B4-BE49-F238E27FC236}">
                <a16:creationId xmlns:a16="http://schemas.microsoft.com/office/drawing/2014/main" id="{2C3D1937-7EC2-EDDE-A43E-33C84488551D}"/>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03</a:t>
            </a:r>
          </a:p>
        </p:txBody>
      </p:sp>
      <p:sp>
        <p:nvSpPr>
          <p:cNvPr id="3" name="TextBox 15">
            <a:extLst>
              <a:ext uri="{FF2B5EF4-FFF2-40B4-BE49-F238E27FC236}">
                <a16:creationId xmlns:a16="http://schemas.microsoft.com/office/drawing/2014/main" id="{EBBDA24F-FB55-4E96-71EB-338E2788C5C9}"/>
              </a:ext>
            </a:extLst>
          </p:cNvPr>
          <p:cNvSpPr txBox="1"/>
          <p:nvPr/>
        </p:nvSpPr>
        <p:spPr>
          <a:xfrm>
            <a:off x="1676400" y="4305300"/>
            <a:ext cx="8607757" cy="1231619"/>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Marwan Tamer Galal – Leader</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Abdelrhman Mohamed Ahmed </a:t>
            </a:r>
          </a:p>
        </p:txBody>
      </p:sp>
      <p:sp>
        <p:nvSpPr>
          <p:cNvPr id="4" name="TextBox 15">
            <a:extLst>
              <a:ext uri="{FF2B5EF4-FFF2-40B4-BE49-F238E27FC236}">
                <a16:creationId xmlns:a16="http://schemas.microsoft.com/office/drawing/2014/main" id="{BE3CFEE7-6647-4112-5139-151A8874EABB}"/>
              </a:ext>
            </a:extLst>
          </p:cNvPr>
          <p:cNvSpPr txBox="1"/>
          <p:nvPr/>
        </p:nvSpPr>
        <p:spPr>
          <a:xfrm>
            <a:off x="1676400" y="1943100"/>
            <a:ext cx="8607757" cy="1609671"/>
          </a:xfrm>
          <a:prstGeom prst="rect">
            <a:avLst/>
          </a:prstGeom>
        </p:spPr>
        <p:txBody>
          <a:bodyPr wrap="square" lIns="0" tIns="0" rIns="0" bIns="0" rtlCol="0" anchor="t">
            <a:spAutoFit/>
          </a:bodyPr>
          <a:lstStyle/>
          <a:p>
            <a:pPr>
              <a:lnSpc>
                <a:spcPct val="150000"/>
              </a:lnSpc>
              <a:spcBef>
                <a:spcPct val="0"/>
              </a:spcBef>
            </a:pPr>
            <a:r>
              <a:rPr lang="en-US" sz="2000" dirty="0">
                <a:solidFill>
                  <a:srgbClr val="FFFFFE"/>
                </a:solidFill>
                <a:latin typeface="Poppins SemiBold" panose="020B0502040204020203" pitchFamily="2" charset="0"/>
                <a:cs typeface="Poppins SemiBold" panose="020B0502040204020203" pitchFamily="2" charset="0"/>
              </a:rPr>
              <a:t>Under the supervision of</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 </a:t>
            </a:r>
            <a:r>
              <a:rPr lang="en-US" sz="2400" dirty="0">
                <a:solidFill>
                  <a:srgbClr val="FFFFFE"/>
                </a:solidFill>
                <a:latin typeface="Poppins SemiBold" panose="020B0502040204020203" pitchFamily="2" charset="0"/>
                <a:cs typeface="Poppins SemiBold" panose="020B0502040204020203" pitchFamily="2" charset="0"/>
              </a:rPr>
              <a:t>Associate Professor: Iman M. </a:t>
            </a:r>
            <a:r>
              <a:rPr lang="en-US" sz="2400" dirty="0" err="1">
                <a:solidFill>
                  <a:srgbClr val="FFFFFE"/>
                </a:solidFill>
                <a:latin typeface="Poppins SemiBold" panose="020B0502040204020203" pitchFamily="2" charset="0"/>
                <a:cs typeface="Poppins SemiBold" panose="020B0502040204020203" pitchFamily="2" charset="0"/>
              </a:rPr>
              <a:t>Helal</a:t>
            </a:r>
            <a:endParaRPr lang="en-US"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TA: Eng Mira </a:t>
            </a:r>
            <a:r>
              <a:rPr lang="en-US" sz="2400" dirty="0" err="1">
                <a:solidFill>
                  <a:srgbClr val="FFFFFE"/>
                </a:solidFill>
                <a:latin typeface="Poppins SemiBold" panose="020B0502040204020203" pitchFamily="2" charset="0"/>
                <a:cs typeface="Poppins SemiBold" panose="020B0502040204020203" pitchFamily="2" charset="0"/>
              </a:rPr>
              <a:t>Rahem</a:t>
            </a:r>
            <a:endParaRPr lang="en-US" sz="2400" dirty="0">
              <a:solidFill>
                <a:srgbClr val="FFFFFE"/>
              </a:solidFill>
              <a:latin typeface="Poppins SemiBold" panose="020B0502040204020203" pitchFamily="2" charset="0"/>
              <a:cs typeface="Poppins SemiBold" panose="020B0502040204020203" pitchFamily="2" charset="0"/>
            </a:endParaRPr>
          </a:p>
        </p:txBody>
      </p:sp>
    </p:spTree>
    <p:extLst>
      <p:ext uri="{BB962C8B-B14F-4D97-AF65-F5344CB8AC3E}">
        <p14:creationId xmlns:p14="http://schemas.microsoft.com/office/powerpoint/2010/main" val="1698617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a:extLst>
            <a:ext uri="{FF2B5EF4-FFF2-40B4-BE49-F238E27FC236}">
              <a16:creationId xmlns:a16="http://schemas.microsoft.com/office/drawing/2014/main" id="{EC4758A9-66BE-ADA0-CC78-2428CD1628F6}"/>
            </a:ext>
          </a:extLst>
        </p:cNvPr>
        <p:cNvGrpSpPr/>
        <p:nvPr/>
      </p:nvGrpSpPr>
      <p:grpSpPr>
        <a:xfrm>
          <a:off x="0" y="0"/>
          <a:ext cx="0" cy="0"/>
          <a:chOff x="0" y="0"/>
          <a:chExt cx="0" cy="0"/>
        </a:xfrm>
      </p:grpSpPr>
      <p:sp>
        <p:nvSpPr>
          <p:cNvPr id="17" name="Freeform 9">
            <a:extLst>
              <a:ext uri="{FF2B5EF4-FFF2-40B4-BE49-F238E27FC236}">
                <a16:creationId xmlns:a16="http://schemas.microsoft.com/office/drawing/2014/main" id="{3D594B3F-8E4E-CA39-391D-FE1C8FE02165}"/>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C8C297C6-041C-1089-24FC-95002D2AFAC0}"/>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a:extLst>
              <a:ext uri="{FF2B5EF4-FFF2-40B4-BE49-F238E27FC236}">
                <a16:creationId xmlns:a16="http://schemas.microsoft.com/office/drawing/2014/main" id="{86DBD191-A978-F56E-FBBC-703535D0C862}"/>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0CEF3FCE-F854-36F5-3BFB-39B022D30F87}"/>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8F7E48EC-055F-E018-9D3A-7991D76890CF}"/>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Team Members</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DD7CE998-7882-5434-4D1C-B8F50FF34C2B}"/>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5" name="AutoShape 12">
            <a:extLst>
              <a:ext uri="{FF2B5EF4-FFF2-40B4-BE49-F238E27FC236}">
                <a16:creationId xmlns:a16="http://schemas.microsoft.com/office/drawing/2014/main" id="{F2C28573-5CFA-8A3E-4FF3-588598442309}"/>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6" name="TextBox 15">
            <a:extLst>
              <a:ext uri="{FF2B5EF4-FFF2-40B4-BE49-F238E27FC236}">
                <a16:creationId xmlns:a16="http://schemas.microsoft.com/office/drawing/2014/main" id="{FD5EB9B7-0EA2-189A-F508-60F2E36FA9EC}"/>
              </a:ext>
            </a:extLst>
          </p:cNvPr>
          <p:cNvSpPr txBox="1"/>
          <p:nvPr/>
        </p:nvSpPr>
        <p:spPr>
          <a:xfrm>
            <a:off x="11811000" y="5753100"/>
            <a:ext cx="5333999" cy="2717667"/>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Use Case Descriptions</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BPMN Diagrams</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Class and ERD Diagrams</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Mobile Application</a:t>
            </a:r>
            <a:endParaRPr lang="ar-EG"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Backend Server</a:t>
            </a:r>
          </a:p>
        </p:txBody>
      </p:sp>
      <p:pic>
        <p:nvPicPr>
          <p:cNvPr id="29" name="Picture 28">
            <a:extLst>
              <a:ext uri="{FF2B5EF4-FFF2-40B4-BE49-F238E27FC236}">
                <a16:creationId xmlns:a16="http://schemas.microsoft.com/office/drawing/2014/main" id="{CF3C03F6-49D8-1D82-23AA-8CE2ECEE585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01600" y="2080584"/>
            <a:ext cx="2514598" cy="3135222"/>
          </a:xfrm>
          <a:prstGeom prst="rect">
            <a:avLst/>
          </a:prstGeom>
        </p:spPr>
      </p:pic>
      <p:sp>
        <p:nvSpPr>
          <p:cNvPr id="2" name="TextBox 16">
            <a:extLst>
              <a:ext uri="{FF2B5EF4-FFF2-40B4-BE49-F238E27FC236}">
                <a16:creationId xmlns:a16="http://schemas.microsoft.com/office/drawing/2014/main" id="{8778E14A-257F-CAB8-82E5-925EB0BFFF84}"/>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03</a:t>
            </a:r>
          </a:p>
        </p:txBody>
      </p:sp>
      <p:sp>
        <p:nvSpPr>
          <p:cNvPr id="3" name="TextBox 15">
            <a:extLst>
              <a:ext uri="{FF2B5EF4-FFF2-40B4-BE49-F238E27FC236}">
                <a16:creationId xmlns:a16="http://schemas.microsoft.com/office/drawing/2014/main" id="{B0E7E2E0-513F-9285-A673-FD9FD6A1D311}"/>
              </a:ext>
            </a:extLst>
          </p:cNvPr>
          <p:cNvSpPr txBox="1"/>
          <p:nvPr/>
        </p:nvSpPr>
        <p:spPr>
          <a:xfrm>
            <a:off x="1676400" y="1943100"/>
            <a:ext cx="8607757" cy="1609671"/>
          </a:xfrm>
          <a:prstGeom prst="rect">
            <a:avLst/>
          </a:prstGeom>
        </p:spPr>
        <p:txBody>
          <a:bodyPr wrap="square" lIns="0" tIns="0" rIns="0" bIns="0" rtlCol="0" anchor="t">
            <a:spAutoFit/>
          </a:bodyPr>
          <a:lstStyle/>
          <a:p>
            <a:pPr>
              <a:lnSpc>
                <a:spcPct val="150000"/>
              </a:lnSpc>
              <a:spcBef>
                <a:spcPct val="0"/>
              </a:spcBef>
            </a:pPr>
            <a:r>
              <a:rPr lang="en-US" sz="2000" dirty="0">
                <a:solidFill>
                  <a:srgbClr val="FFFFFE"/>
                </a:solidFill>
                <a:latin typeface="Poppins SemiBold" panose="020B0502040204020203" pitchFamily="2" charset="0"/>
                <a:cs typeface="Poppins SemiBold" panose="020B0502040204020203" pitchFamily="2" charset="0"/>
              </a:rPr>
              <a:t>Under the supervision of</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 </a:t>
            </a:r>
            <a:r>
              <a:rPr lang="en-US" sz="2400" dirty="0">
                <a:solidFill>
                  <a:srgbClr val="FFFFFE"/>
                </a:solidFill>
                <a:latin typeface="Poppins SemiBold" panose="020B0502040204020203" pitchFamily="2" charset="0"/>
                <a:cs typeface="Poppins SemiBold" panose="020B0502040204020203" pitchFamily="2" charset="0"/>
              </a:rPr>
              <a:t>Associate Professor: Iman M. </a:t>
            </a:r>
            <a:r>
              <a:rPr lang="en-US" sz="2400" dirty="0" err="1">
                <a:solidFill>
                  <a:srgbClr val="FFFFFE"/>
                </a:solidFill>
                <a:latin typeface="Poppins SemiBold" panose="020B0502040204020203" pitchFamily="2" charset="0"/>
                <a:cs typeface="Poppins SemiBold" panose="020B0502040204020203" pitchFamily="2" charset="0"/>
              </a:rPr>
              <a:t>Helal</a:t>
            </a:r>
            <a:endParaRPr lang="en-US"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TA: Eng Mira </a:t>
            </a:r>
            <a:r>
              <a:rPr lang="en-US" sz="2400" dirty="0" err="1">
                <a:solidFill>
                  <a:srgbClr val="FFFFFE"/>
                </a:solidFill>
                <a:latin typeface="Poppins SemiBold" panose="020B0502040204020203" pitchFamily="2" charset="0"/>
                <a:cs typeface="Poppins SemiBold" panose="020B0502040204020203" pitchFamily="2" charset="0"/>
              </a:rPr>
              <a:t>Rahem</a:t>
            </a:r>
            <a:endParaRPr lang="en-US" sz="2400" dirty="0">
              <a:solidFill>
                <a:srgbClr val="FFFFFE"/>
              </a:solidFill>
              <a:latin typeface="Poppins SemiBold" panose="020B0502040204020203" pitchFamily="2" charset="0"/>
              <a:cs typeface="Poppins SemiBold" panose="020B0502040204020203" pitchFamily="2" charset="0"/>
            </a:endParaRPr>
          </a:p>
        </p:txBody>
      </p:sp>
      <p:sp>
        <p:nvSpPr>
          <p:cNvPr id="4" name="TextBox 15">
            <a:extLst>
              <a:ext uri="{FF2B5EF4-FFF2-40B4-BE49-F238E27FC236}">
                <a16:creationId xmlns:a16="http://schemas.microsoft.com/office/drawing/2014/main" id="{B65EFFBB-9A60-025F-2B51-E2B129447F69}"/>
              </a:ext>
            </a:extLst>
          </p:cNvPr>
          <p:cNvSpPr txBox="1"/>
          <p:nvPr/>
        </p:nvSpPr>
        <p:spPr>
          <a:xfrm>
            <a:off x="1676400" y="4305300"/>
            <a:ext cx="8607757" cy="1877950"/>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Marwan Tamer Galal – Leader</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Abdelrhman Mohamed Ahmed </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Ahmed Mohamed </a:t>
            </a:r>
            <a:r>
              <a:rPr lang="en-US" sz="2800" dirty="0" err="1">
                <a:solidFill>
                  <a:srgbClr val="FFFFFE"/>
                </a:solidFill>
                <a:latin typeface="Poppins SemiBold" panose="020B0502040204020203" pitchFamily="2" charset="0"/>
                <a:cs typeface="Poppins SemiBold" panose="020B0502040204020203" pitchFamily="2" charset="0"/>
              </a:rPr>
              <a:t>Fayek</a:t>
            </a:r>
            <a:endParaRPr lang="en-US" sz="2800" dirty="0">
              <a:solidFill>
                <a:srgbClr val="FFFFFE"/>
              </a:solidFill>
              <a:latin typeface="Poppins SemiBold" panose="020B0502040204020203" pitchFamily="2" charset="0"/>
              <a:cs typeface="Poppins SemiBold" panose="020B0502040204020203" pitchFamily="2" charset="0"/>
            </a:endParaRPr>
          </a:p>
        </p:txBody>
      </p:sp>
    </p:spTree>
    <p:extLst>
      <p:ext uri="{BB962C8B-B14F-4D97-AF65-F5344CB8AC3E}">
        <p14:creationId xmlns:p14="http://schemas.microsoft.com/office/powerpoint/2010/main" val="2536986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a:extLst>
            <a:ext uri="{FF2B5EF4-FFF2-40B4-BE49-F238E27FC236}">
              <a16:creationId xmlns:a16="http://schemas.microsoft.com/office/drawing/2014/main" id="{363FB306-CAD7-2089-C77F-04C238F7AC15}"/>
            </a:ext>
          </a:extLst>
        </p:cNvPr>
        <p:cNvGrpSpPr/>
        <p:nvPr/>
      </p:nvGrpSpPr>
      <p:grpSpPr>
        <a:xfrm>
          <a:off x="0" y="0"/>
          <a:ext cx="0" cy="0"/>
          <a:chOff x="0" y="0"/>
          <a:chExt cx="0" cy="0"/>
        </a:xfrm>
      </p:grpSpPr>
      <p:sp>
        <p:nvSpPr>
          <p:cNvPr id="17" name="Freeform 9">
            <a:extLst>
              <a:ext uri="{FF2B5EF4-FFF2-40B4-BE49-F238E27FC236}">
                <a16:creationId xmlns:a16="http://schemas.microsoft.com/office/drawing/2014/main" id="{44C0FA46-F7B4-D19C-5ABF-504DF04412BD}"/>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BB9010B9-1D1A-E034-9417-2F4FC178B27A}"/>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a:extLst>
              <a:ext uri="{FF2B5EF4-FFF2-40B4-BE49-F238E27FC236}">
                <a16:creationId xmlns:a16="http://schemas.microsoft.com/office/drawing/2014/main" id="{A5026CE8-E029-C3FE-7A08-95DDF28D7975}"/>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3804AC3B-F017-214F-DFF8-778FE270C468}"/>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EA640BF7-8594-6565-E86A-9916946CBCBA}"/>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Team Members</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C3869856-F4F5-3E83-1AED-AE8A74FEA4BE}"/>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3" name="TextBox 15">
            <a:extLst>
              <a:ext uri="{FF2B5EF4-FFF2-40B4-BE49-F238E27FC236}">
                <a16:creationId xmlns:a16="http://schemas.microsoft.com/office/drawing/2014/main" id="{A827B2E2-84A8-6D2D-2BE4-A5F56B02979B}"/>
              </a:ext>
            </a:extLst>
          </p:cNvPr>
          <p:cNvSpPr txBox="1"/>
          <p:nvPr/>
        </p:nvSpPr>
        <p:spPr>
          <a:xfrm>
            <a:off x="1676400" y="4305300"/>
            <a:ext cx="8607757" cy="2524281"/>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Marwan Tamer Galal – Leader</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Abdelrhman Mohamed Ahmed </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Ahmed Mohamed </a:t>
            </a:r>
            <a:r>
              <a:rPr lang="en-US" sz="2800" dirty="0" err="1">
                <a:solidFill>
                  <a:srgbClr val="FFFFFE"/>
                </a:solidFill>
                <a:latin typeface="Poppins SemiBold" panose="020B0502040204020203" pitchFamily="2" charset="0"/>
                <a:cs typeface="Poppins SemiBold" panose="020B0502040204020203" pitchFamily="2" charset="0"/>
              </a:rPr>
              <a:t>Fayek</a:t>
            </a:r>
            <a:endParaRPr lang="en-US" sz="28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David </a:t>
            </a:r>
            <a:r>
              <a:rPr lang="en-US" sz="2800" dirty="0" err="1">
                <a:solidFill>
                  <a:srgbClr val="FFFFFE"/>
                </a:solidFill>
                <a:latin typeface="Poppins SemiBold" panose="020B0502040204020203" pitchFamily="2" charset="0"/>
                <a:cs typeface="Poppins SemiBold" panose="020B0502040204020203" pitchFamily="2" charset="0"/>
              </a:rPr>
              <a:t>Nael</a:t>
            </a:r>
            <a:r>
              <a:rPr lang="en-US" sz="2800" dirty="0">
                <a:solidFill>
                  <a:srgbClr val="FFFFFE"/>
                </a:solidFill>
                <a:latin typeface="Poppins SemiBold" panose="020B0502040204020203" pitchFamily="2" charset="0"/>
                <a:cs typeface="Poppins SemiBold" panose="020B0502040204020203" pitchFamily="2" charset="0"/>
              </a:rPr>
              <a:t> </a:t>
            </a:r>
            <a:r>
              <a:rPr lang="en-US" sz="2800" dirty="0" err="1">
                <a:solidFill>
                  <a:srgbClr val="FFFFFE"/>
                </a:solidFill>
                <a:latin typeface="Poppins SemiBold" panose="020B0502040204020203" pitchFamily="2" charset="0"/>
                <a:cs typeface="Poppins SemiBold" panose="020B0502040204020203" pitchFamily="2" charset="0"/>
              </a:rPr>
              <a:t>Nady</a:t>
            </a:r>
            <a:endParaRPr lang="ar-EG" sz="2800" dirty="0">
              <a:solidFill>
                <a:srgbClr val="FFFFFE"/>
              </a:solidFill>
              <a:latin typeface="Poppins SemiBold" panose="020B0502040204020203" pitchFamily="2" charset="0"/>
              <a:cs typeface="Poppins SemiBold" panose="020B0502040204020203" pitchFamily="2" charset="0"/>
            </a:endParaRPr>
          </a:p>
        </p:txBody>
      </p:sp>
      <p:sp>
        <p:nvSpPr>
          <p:cNvPr id="25" name="AutoShape 12">
            <a:extLst>
              <a:ext uri="{FF2B5EF4-FFF2-40B4-BE49-F238E27FC236}">
                <a16:creationId xmlns:a16="http://schemas.microsoft.com/office/drawing/2014/main" id="{F8F7498C-CB6E-B589-89B2-D9D6E4FF46D4}"/>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6" name="TextBox 15">
            <a:extLst>
              <a:ext uri="{FF2B5EF4-FFF2-40B4-BE49-F238E27FC236}">
                <a16:creationId xmlns:a16="http://schemas.microsoft.com/office/drawing/2014/main" id="{90039D5B-2204-E807-0A2A-3B0661330DF1}"/>
              </a:ext>
            </a:extLst>
          </p:cNvPr>
          <p:cNvSpPr txBox="1"/>
          <p:nvPr/>
        </p:nvSpPr>
        <p:spPr>
          <a:xfrm>
            <a:off x="11811000" y="5753100"/>
            <a:ext cx="5886010" cy="3271665"/>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400" dirty="0" err="1">
                <a:solidFill>
                  <a:srgbClr val="FFFFFE"/>
                </a:solidFill>
                <a:latin typeface="Poppins SemiBold" panose="020B0502040204020203" pitchFamily="2" charset="0"/>
                <a:cs typeface="Poppins SemiBold" panose="020B0502040204020203" pitchFamily="2" charset="0"/>
              </a:rPr>
              <a:t>Func</a:t>
            </a:r>
            <a:r>
              <a:rPr lang="en-US" sz="2400" dirty="0">
                <a:solidFill>
                  <a:srgbClr val="FFFFFE"/>
                </a:solidFill>
                <a:latin typeface="Poppins SemiBold" panose="020B0502040204020203" pitchFamily="2" charset="0"/>
                <a:cs typeface="Poppins SemiBold" panose="020B0502040204020203" pitchFamily="2" charset="0"/>
              </a:rPr>
              <a:t> &amp; non-</a:t>
            </a:r>
            <a:r>
              <a:rPr lang="en-US" sz="2400" dirty="0" err="1">
                <a:solidFill>
                  <a:srgbClr val="FFFFFE"/>
                </a:solidFill>
                <a:latin typeface="Poppins SemiBold" panose="020B0502040204020203" pitchFamily="2" charset="0"/>
                <a:cs typeface="Poppins SemiBold" panose="020B0502040204020203" pitchFamily="2" charset="0"/>
              </a:rPr>
              <a:t>Func</a:t>
            </a:r>
            <a:r>
              <a:rPr lang="en-US" sz="2400" dirty="0">
                <a:solidFill>
                  <a:srgbClr val="FFFFFE"/>
                </a:solidFill>
                <a:latin typeface="Poppins SemiBold" panose="020B0502040204020203" pitchFamily="2" charset="0"/>
                <a:cs typeface="Poppins SemiBold" panose="020B0502040204020203" pitchFamily="2" charset="0"/>
              </a:rPr>
              <a:t> Requirements</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Use Case Descriptions</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BPMN Diagrams</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Sequence Diagrams</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Backend Server</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Mobile Application</a:t>
            </a:r>
          </a:p>
        </p:txBody>
      </p:sp>
      <p:pic>
        <p:nvPicPr>
          <p:cNvPr id="29" name="Picture 28">
            <a:extLst>
              <a:ext uri="{FF2B5EF4-FFF2-40B4-BE49-F238E27FC236}">
                <a16:creationId xmlns:a16="http://schemas.microsoft.com/office/drawing/2014/main" id="{371ED7E4-6B55-E522-BB61-59650FC544B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01600" y="2080584"/>
            <a:ext cx="2514597" cy="3135222"/>
          </a:xfrm>
          <a:prstGeom prst="rect">
            <a:avLst/>
          </a:prstGeom>
        </p:spPr>
      </p:pic>
      <p:sp>
        <p:nvSpPr>
          <p:cNvPr id="2" name="TextBox 16">
            <a:extLst>
              <a:ext uri="{FF2B5EF4-FFF2-40B4-BE49-F238E27FC236}">
                <a16:creationId xmlns:a16="http://schemas.microsoft.com/office/drawing/2014/main" id="{D0123206-D3C1-EDD2-53BB-06A38F9FBDB8}"/>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03</a:t>
            </a:r>
          </a:p>
        </p:txBody>
      </p:sp>
      <p:sp>
        <p:nvSpPr>
          <p:cNvPr id="3" name="TextBox 15">
            <a:extLst>
              <a:ext uri="{FF2B5EF4-FFF2-40B4-BE49-F238E27FC236}">
                <a16:creationId xmlns:a16="http://schemas.microsoft.com/office/drawing/2014/main" id="{067ED5F2-7B7D-6C41-B33A-210698F956F4}"/>
              </a:ext>
            </a:extLst>
          </p:cNvPr>
          <p:cNvSpPr txBox="1"/>
          <p:nvPr/>
        </p:nvSpPr>
        <p:spPr>
          <a:xfrm>
            <a:off x="1676400" y="1943100"/>
            <a:ext cx="8607757" cy="1517338"/>
          </a:xfrm>
          <a:prstGeom prst="rect">
            <a:avLst/>
          </a:prstGeom>
        </p:spPr>
        <p:txBody>
          <a:bodyPr wrap="square" lIns="0" tIns="0" rIns="0" bIns="0" rtlCol="0" anchor="t">
            <a:spAutoFit/>
          </a:bodyPr>
          <a:lstStyle/>
          <a:p>
            <a:pPr>
              <a:lnSpc>
                <a:spcPct val="150000"/>
              </a:lnSpc>
              <a:spcBef>
                <a:spcPct val="0"/>
              </a:spcBef>
            </a:pPr>
            <a:r>
              <a:rPr lang="en-US" sz="2000" dirty="0">
                <a:solidFill>
                  <a:srgbClr val="FFFFFE"/>
                </a:solidFill>
                <a:latin typeface="Poppins SemiBold" panose="020B0502040204020203" pitchFamily="2" charset="0"/>
                <a:cs typeface="Poppins SemiBold" panose="020B0502040204020203" pitchFamily="2" charset="0"/>
              </a:rPr>
              <a:t>Under the supervision of</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 Associate Professor: Iman M. </a:t>
            </a:r>
            <a:r>
              <a:rPr lang="en-US" sz="2400" dirty="0" err="1">
                <a:solidFill>
                  <a:srgbClr val="FFFFFE"/>
                </a:solidFill>
                <a:latin typeface="Poppins SemiBold" panose="020B0502040204020203" pitchFamily="2" charset="0"/>
                <a:cs typeface="Poppins SemiBold" panose="020B0502040204020203" pitchFamily="2" charset="0"/>
              </a:rPr>
              <a:t>Helal</a:t>
            </a:r>
            <a:endParaRPr lang="en-US"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TA: Eng Mira </a:t>
            </a:r>
            <a:r>
              <a:rPr lang="en-US" sz="2400" dirty="0" err="1">
                <a:solidFill>
                  <a:srgbClr val="FFFFFE"/>
                </a:solidFill>
                <a:latin typeface="Poppins SemiBold" panose="020B0502040204020203" pitchFamily="2" charset="0"/>
                <a:cs typeface="Poppins SemiBold" panose="020B0502040204020203" pitchFamily="2" charset="0"/>
              </a:rPr>
              <a:t>Rahem</a:t>
            </a:r>
            <a:endParaRPr lang="en-US" sz="2400" dirty="0">
              <a:solidFill>
                <a:srgbClr val="FFFFFE"/>
              </a:solidFill>
              <a:latin typeface="Poppins SemiBold" panose="020B0502040204020203" pitchFamily="2" charset="0"/>
              <a:cs typeface="Poppins SemiBold" panose="020B0502040204020203" pitchFamily="2" charset="0"/>
            </a:endParaRPr>
          </a:p>
        </p:txBody>
      </p:sp>
    </p:spTree>
    <p:extLst>
      <p:ext uri="{BB962C8B-B14F-4D97-AF65-F5344CB8AC3E}">
        <p14:creationId xmlns:p14="http://schemas.microsoft.com/office/powerpoint/2010/main" val="181628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a:extLst>
            <a:ext uri="{FF2B5EF4-FFF2-40B4-BE49-F238E27FC236}">
              <a16:creationId xmlns:a16="http://schemas.microsoft.com/office/drawing/2014/main" id="{DD3504AC-A4F8-8820-D8A0-D5FA36D0092C}"/>
            </a:ext>
          </a:extLst>
        </p:cNvPr>
        <p:cNvGrpSpPr/>
        <p:nvPr/>
      </p:nvGrpSpPr>
      <p:grpSpPr>
        <a:xfrm>
          <a:off x="0" y="0"/>
          <a:ext cx="0" cy="0"/>
          <a:chOff x="0" y="0"/>
          <a:chExt cx="0" cy="0"/>
        </a:xfrm>
      </p:grpSpPr>
      <p:sp>
        <p:nvSpPr>
          <p:cNvPr id="17" name="Freeform 9">
            <a:extLst>
              <a:ext uri="{FF2B5EF4-FFF2-40B4-BE49-F238E27FC236}">
                <a16:creationId xmlns:a16="http://schemas.microsoft.com/office/drawing/2014/main" id="{C9571B93-218E-388A-1D19-F746E2D35164}"/>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9B06C720-7580-8BFB-568E-D1E3B841A6CA}"/>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a:extLst>
              <a:ext uri="{FF2B5EF4-FFF2-40B4-BE49-F238E27FC236}">
                <a16:creationId xmlns:a16="http://schemas.microsoft.com/office/drawing/2014/main" id="{A01D7E80-72D3-8323-F41D-5E0366926DC9}"/>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2F659812-971B-6FCB-DE38-684328783AFF}"/>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6CEC95AA-B4FA-545F-53F2-4B16FE8896E4}"/>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Team Members</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6940E408-739B-91A6-63AA-BE4A82D6D47F}"/>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3" name="TextBox 15">
            <a:extLst>
              <a:ext uri="{FF2B5EF4-FFF2-40B4-BE49-F238E27FC236}">
                <a16:creationId xmlns:a16="http://schemas.microsoft.com/office/drawing/2014/main" id="{DA0426F0-071D-FCD0-05D0-14A412A203AC}"/>
              </a:ext>
            </a:extLst>
          </p:cNvPr>
          <p:cNvSpPr txBox="1"/>
          <p:nvPr/>
        </p:nvSpPr>
        <p:spPr>
          <a:xfrm>
            <a:off x="1676400" y="4178433"/>
            <a:ext cx="8607757" cy="3170612"/>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Marwan Tamer Galal – Leader</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Abdelrhman Mohamed Ahmed </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Ahmed Mohamed </a:t>
            </a:r>
            <a:r>
              <a:rPr lang="en-US" sz="2800" dirty="0" err="1">
                <a:solidFill>
                  <a:srgbClr val="FFFFFE"/>
                </a:solidFill>
                <a:latin typeface="Poppins SemiBold" panose="020B0502040204020203" pitchFamily="2" charset="0"/>
                <a:cs typeface="Poppins SemiBold" panose="020B0502040204020203" pitchFamily="2" charset="0"/>
              </a:rPr>
              <a:t>Fayek</a:t>
            </a:r>
            <a:endParaRPr lang="en-US" sz="28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David </a:t>
            </a:r>
            <a:r>
              <a:rPr lang="en-US" sz="2800" dirty="0" err="1">
                <a:solidFill>
                  <a:srgbClr val="FFFFFE"/>
                </a:solidFill>
                <a:latin typeface="Poppins SemiBold" panose="020B0502040204020203" pitchFamily="2" charset="0"/>
                <a:cs typeface="Poppins SemiBold" panose="020B0502040204020203" pitchFamily="2" charset="0"/>
              </a:rPr>
              <a:t>Nael</a:t>
            </a:r>
            <a:r>
              <a:rPr lang="en-US" sz="2800" dirty="0">
                <a:solidFill>
                  <a:srgbClr val="FFFFFE"/>
                </a:solidFill>
                <a:latin typeface="Poppins SemiBold" panose="020B0502040204020203" pitchFamily="2" charset="0"/>
                <a:cs typeface="Poppins SemiBold" panose="020B0502040204020203" pitchFamily="2" charset="0"/>
              </a:rPr>
              <a:t> </a:t>
            </a:r>
            <a:r>
              <a:rPr lang="en-US" sz="2800" dirty="0" err="1">
                <a:solidFill>
                  <a:srgbClr val="FFFFFE"/>
                </a:solidFill>
                <a:latin typeface="Poppins SemiBold" panose="020B0502040204020203" pitchFamily="2" charset="0"/>
                <a:cs typeface="Poppins SemiBold" panose="020B0502040204020203" pitchFamily="2" charset="0"/>
              </a:rPr>
              <a:t>Nady</a:t>
            </a:r>
            <a:endParaRPr lang="en-US" sz="28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Mohamed Mahmoud Mohamed</a:t>
            </a:r>
          </a:p>
        </p:txBody>
      </p:sp>
      <p:sp>
        <p:nvSpPr>
          <p:cNvPr id="25" name="AutoShape 12">
            <a:extLst>
              <a:ext uri="{FF2B5EF4-FFF2-40B4-BE49-F238E27FC236}">
                <a16:creationId xmlns:a16="http://schemas.microsoft.com/office/drawing/2014/main" id="{FA5282A4-6C24-60AD-D302-999D6F269B17}"/>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6" name="TextBox 15">
            <a:extLst>
              <a:ext uri="{FF2B5EF4-FFF2-40B4-BE49-F238E27FC236}">
                <a16:creationId xmlns:a16="http://schemas.microsoft.com/office/drawing/2014/main" id="{EA397E24-5794-AC60-6FE7-A38A0B46F921}"/>
              </a:ext>
            </a:extLst>
          </p:cNvPr>
          <p:cNvSpPr txBox="1"/>
          <p:nvPr/>
        </p:nvSpPr>
        <p:spPr>
          <a:xfrm>
            <a:off x="11811000" y="5753100"/>
            <a:ext cx="5029198" cy="2163669"/>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Business plan</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Use Case Diagrams</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Front-end Application</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Testing</a:t>
            </a:r>
          </a:p>
        </p:txBody>
      </p:sp>
      <p:pic>
        <p:nvPicPr>
          <p:cNvPr id="29" name="Picture 28">
            <a:extLst>
              <a:ext uri="{FF2B5EF4-FFF2-40B4-BE49-F238E27FC236}">
                <a16:creationId xmlns:a16="http://schemas.microsoft.com/office/drawing/2014/main" id="{4D54403B-0F2B-9E86-08E0-A129D18BED1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01600" y="2080584"/>
            <a:ext cx="2514597" cy="3135221"/>
          </a:xfrm>
          <a:prstGeom prst="rect">
            <a:avLst/>
          </a:prstGeom>
        </p:spPr>
      </p:pic>
      <p:sp>
        <p:nvSpPr>
          <p:cNvPr id="2" name="Oval 1">
            <a:extLst>
              <a:ext uri="{FF2B5EF4-FFF2-40B4-BE49-F238E27FC236}">
                <a16:creationId xmlns:a16="http://schemas.microsoft.com/office/drawing/2014/main" id="{BD927AC0-D389-E031-C902-136BA688AB26}"/>
              </a:ext>
            </a:extLst>
          </p:cNvPr>
          <p:cNvSpPr/>
          <p:nvPr/>
        </p:nvSpPr>
        <p:spPr>
          <a:xfrm>
            <a:off x="-1257300" y="10379696"/>
            <a:ext cx="20802600" cy="8610600"/>
          </a:xfrm>
          <a:prstGeom prst="ellipse">
            <a:avLst/>
          </a:prstGeom>
          <a:solidFill>
            <a:srgbClr val="DCD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16">
            <a:extLst>
              <a:ext uri="{FF2B5EF4-FFF2-40B4-BE49-F238E27FC236}">
                <a16:creationId xmlns:a16="http://schemas.microsoft.com/office/drawing/2014/main" id="{33853CC2-2996-D88C-530D-FE2112BA886D}"/>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03</a:t>
            </a:r>
          </a:p>
        </p:txBody>
      </p:sp>
      <p:sp>
        <p:nvSpPr>
          <p:cNvPr id="4" name="TextBox 15">
            <a:extLst>
              <a:ext uri="{FF2B5EF4-FFF2-40B4-BE49-F238E27FC236}">
                <a16:creationId xmlns:a16="http://schemas.microsoft.com/office/drawing/2014/main" id="{A530A53B-C1A2-85DE-6281-039A727BB39A}"/>
              </a:ext>
            </a:extLst>
          </p:cNvPr>
          <p:cNvSpPr txBox="1"/>
          <p:nvPr/>
        </p:nvSpPr>
        <p:spPr>
          <a:xfrm>
            <a:off x="1676400" y="1943100"/>
            <a:ext cx="8607757" cy="1517338"/>
          </a:xfrm>
          <a:prstGeom prst="rect">
            <a:avLst/>
          </a:prstGeom>
        </p:spPr>
        <p:txBody>
          <a:bodyPr wrap="square" lIns="0" tIns="0" rIns="0" bIns="0" rtlCol="0" anchor="t">
            <a:spAutoFit/>
          </a:bodyPr>
          <a:lstStyle/>
          <a:p>
            <a:pPr>
              <a:lnSpc>
                <a:spcPct val="150000"/>
              </a:lnSpc>
              <a:spcBef>
                <a:spcPct val="0"/>
              </a:spcBef>
            </a:pPr>
            <a:r>
              <a:rPr lang="en-US" sz="2000" dirty="0">
                <a:solidFill>
                  <a:srgbClr val="FFFFFE"/>
                </a:solidFill>
                <a:latin typeface="Poppins SemiBold" panose="020B0502040204020203" pitchFamily="2" charset="0"/>
                <a:cs typeface="Poppins SemiBold" panose="020B0502040204020203" pitchFamily="2" charset="0"/>
              </a:rPr>
              <a:t>Under the supervision of</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 Associate Professor: Iman M. </a:t>
            </a:r>
            <a:r>
              <a:rPr lang="en-US" sz="2400" dirty="0" err="1">
                <a:solidFill>
                  <a:srgbClr val="FFFFFE"/>
                </a:solidFill>
                <a:latin typeface="Poppins SemiBold" panose="020B0502040204020203" pitchFamily="2" charset="0"/>
                <a:cs typeface="Poppins SemiBold" panose="020B0502040204020203" pitchFamily="2" charset="0"/>
              </a:rPr>
              <a:t>Helal</a:t>
            </a:r>
            <a:endParaRPr lang="en-US"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TA: Eng Mira </a:t>
            </a:r>
            <a:r>
              <a:rPr lang="en-US" sz="2400" dirty="0" err="1">
                <a:solidFill>
                  <a:srgbClr val="FFFFFE"/>
                </a:solidFill>
                <a:latin typeface="Poppins SemiBold" panose="020B0502040204020203" pitchFamily="2" charset="0"/>
                <a:cs typeface="Poppins SemiBold" panose="020B0502040204020203" pitchFamily="2" charset="0"/>
              </a:rPr>
              <a:t>Rahem</a:t>
            </a:r>
            <a:endParaRPr lang="en-US" sz="2400" dirty="0">
              <a:solidFill>
                <a:srgbClr val="FFFFFE"/>
              </a:solidFill>
              <a:latin typeface="Poppins SemiBold" panose="020B0502040204020203" pitchFamily="2" charset="0"/>
              <a:cs typeface="Poppins SemiBold" panose="020B0502040204020203" pitchFamily="2" charset="0"/>
            </a:endParaRPr>
          </a:p>
        </p:txBody>
      </p:sp>
    </p:spTree>
    <p:extLst>
      <p:ext uri="{BB962C8B-B14F-4D97-AF65-F5344CB8AC3E}">
        <p14:creationId xmlns:p14="http://schemas.microsoft.com/office/powerpoint/2010/main" val="1640818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3149"/>
        </a:solidFill>
        <a:effectLst/>
      </p:bgPr>
    </p:bg>
    <p:spTree>
      <p:nvGrpSpPr>
        <p:cNvPr id="1" name="">
          <a:extLst>
            <a:ext uri="{FF2B5EF4-FFF2-40B4-BE49-F238E27FC236}">
              <a16:creationId xmlns:a16="http://schemas.microsoft.com/office/drawing/2014/main" id="{C673078E-0544-4C29-5B96-25CE680C167F}"/>
            </a:ext>
          </a:extLst>
        </p:cNvPr>
        <p:cNvGrpSpPr/>
        <p:nvPr/>
      </p:nvGrpSpPr>
      <p:grpSpPr>
        <a:xfrm>
          <a:off x="0" y="0"/>
          <a:ext cx="0" cy="0"/>
          <a:chOff x="0" y="0"/>
          <a:chExt cx="0" cy="0"/>
        </a:xfrm>
      </p:grpSpPr>
      <p:sp>
        <p:nvSpPr>
          <p:cNvPr id="3" name="TextBox 16">
            <a:extLst>
              <a:ext uri="{FF2B5EF4-FFF2-40B4-BE49-F238E27FC236}">
                <a16:creationId xmlns:a16="http://schemas.microsoft.com/office/drawing/2014/main" id="{4684A710-A29D-6DE9-12C8-F0D9D2392A59}"/>
              </a:ext>
            </a:extLst>
          </p:cNvPr>
          <p:cNvSpPr txBox="1"/>
          <p:nvPr/>
        </p:nvSpPr>
        <p:spPr>
          <a:xfrm>
            <a:off x="17221200" y="9665613"/>
            <a:ext cx="810270" cy="430887"/>
          </a:xfrm>
          <a:prstGeom prst="rect">
            <a:avLst/>
          </a:prstGeom>
        </p:spPr>
        <p:txBody>
          <a:bodyPr wrap="square" lIns="0" tIns="0" rIns="0" bIns="0" rtlCol="0" anchor="t">
            <a:spAutoFit/>
          </a:bodyPr>
          <a:lstStyle/>
          <a:p>
            <a:pPr algn="ctr">
              <a:spcBef>
                <a:spcPct val="0"/>
              </a:spcBef>
            </a:pPr>
            <a:r>
              <a:rPr lang="en-US" sz="2800" dirty="0">
                <a:solidFill>
                  <a:srgbClr val="FFFFFE"/>
                </a:solidFill>
                <a:latin typeface="Anton"/>
              </a:rPr>
              <a:t>03</a:t>
            </a:r>
          </a:p>
        </p:txBody>
      </p:sp>
      <p:sp>
        <p:nvSpPr>
          <p:cNvPr id="17" name="Freeform 9">
            <a:extLst>
              <a:ext uri="{FF2B5EF4-FFF2-40B4-BE49-F238E27FC236}">
                <a16:creationId xmlns:a16="http://schemas.microsoft.com/office/drawing/2014/main" id="{ACEA0572-D240-C0EB-149B-080ACCD50617}"/>
              </a:ext>
            </a:extLst>
          </p:cNvPr>
          <p:cNvSpPr/>
          <p:nvPr/>
        </p:nvSpPr>
        <p:spPr>
          <a:xfrm>
            <a:off x="595591" y="1050304"/>
            <a:ext cx="471210" cy="47121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7E31"/>
            </a:solidFill>
            <a:prstDash val="solid"/>
            <a:miter/>
          </a:ln>
        </p:spPr>
        <p:txBody>
          <a:bodyPr/>
          <a:lstStyle/>
          <a:p>
            <a:pPr algn="r" rtl="1"/>
            <a:endParaRPr lang="en-US" dirty="0"/>
          </a:p>
        </p:txBody>
      </p:sp>
      <p:sp>
        <p:nvSpPr>
          <p:cNvPr id="22" name="Freeform 2">
            <a:extLst>
              <a:ext uri="{FF2B5EF4-FFF2-40B4-BE49-F238E27FC236}">
                <a16:creationId xmlns:a16="http://schemas.microsoft.com/office/drawing/2014/main" id="{0866B0D8-2972-5EF9-DA76-8C2EB05DF0EE}"/>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8000"/>
            </a:blip>
            <a:srcRect/>
            <a:stretch>
              <a:fillRect t="-38296" b="-38296"/>
            </a:stretch>
          </a:blipFill>
        </p:spPr>
        <p:txBody>
          <a:bodyPr/>
          <a:lstStyle/>
          <a:p>
            <a:endParaRPr lang="en-US" dirty="0"/>
          </a:p>
        </p:txBody>
      </p:sp>
      <p:sp>
        <p:nvSpPr>
          <p:cNvPr id="13" name="Freeform 13">
            <a:extLst>
              <a:ext uri="{FF2B5EF4-FFF2-40B4-BE49-F238E27FC236}">
                <a16:creationId xmlns:a16="http://schemas.microsoft.com/office/drawing/2014/main" id="{BC53F9C5-E892-18FC-CD0C-58C6370C1701}"/>
              </a:ext>
            </a:extLst>
          </p:cNvPr>
          <p:cNvSpPr/>
          <p:nvPr/>
        </p:nvSpPr>
        <p:spPr>
          <a:xfrm>
            <a:off x="16479704" y="388633"/>
            <a:ext cx="1217305" cy="1280134"/>
          </a:xfrm>
          <a:custGeom>
            <a:avLst/>
            <a:gdLst/>
            <a:ahLst/>
            <a:cxnLst/>
            <a:rect l="l" t="t" r="r" b="b"/>
            <a:pathLst>
              <a:path w="1217305" h="1280134">
                <a:moveTo>
                  <a:pt x="0" y="0"/>
                </a:moveTo>
                <a:lnTo>
                  <a:pt x="1217306" y="0"/>
                </a:lnTo>
                <a:lnTo>
                  <a:pt x="1217306" y="1280134"/>
                </a:lnTo>
                <a:lnTo>
                  <a:pt x="0" y="1280134"/>
                </a:lnTo>
                <a:lnTo>
                  <a:pt x="0" y="0"/>
                </a:lnTo>
                <a:close/>
              </a:path>
            </a:pathLst>
          </a:custGeom>
          <a:blipFill>
            <a:blip r:embed="rId3"/>
            <a:stretch>
              <a:fillRect/>
            </a:stretch>
          </a:blipFill>
        </p:spPr>
        <p:txBody>
          <a:bodyPr/>
          <a:lstStyle/>
          <a:p>
            <a:endParaRPr lang="en-US"/>
          </a:p>
        </p:txBody>
      </p:sp>
      <p:sp>
        <p:nvSpPr>
          <p:cNvPr id="18" name="Freeform 11">
            <a:extLst>
              <a:ext uri="{FF2B5EF4-FFF2-40B4-BE49-F238E27FC236}">
                <a16:creationId xmlns:a16="http://schemas.microsoft.com/office/drawing/2014/main" id="{2C7129B1-3F55-C033-8696-5C2623DED6AD}"/>
              </a:ext>
            </a:extLst>
          </p:cNvPr>
          <p:cNvSpPr/>
          <p:nvPr/>
        </p:nvSpPr>
        <p:spPr>
          <a:xfrm>
            <a:off x="720399" y="1181100"/>
            <a:ext cx="228600" cy="228600"/>
          </a:xfrm>
          <a:custGeom>
            <a:avLst/>
            <a:gdLst/>
            <a:ahLst/>
            <a:cxnLst/>
            <a:rect l="l" t="t" r="r" b="b"/>
            <a:pathLst>
              <a:path w="560408" h="471210">
                <a:moveTo>
                  <a:pt x="0" y="0"/>
                </a:moveTo>
                <a:lnTo>
                  <a:pt x="560408" y="0"/>
                </a:lnTo>
                <a:lnTo>
                  <a:pt x="560408" y="471210"/>
                </a:lnTo>
                <a:lnTo>
                  <a:pt x="0" y="471210"/>
                </a:lnTo>
                <a:lnTo>
                  <a:pt x="0" y="0"/>
                </a:lnTo>
                <a:close/>
              </a:path>
            </a:pathLst>
          </a:custGeom>
          <a:blipFill dpi="0" rotWithShape="1">
            <a:blip r:embed="rId4">
              <a:alphaModFix amt="97000"/>
              <a:extLst>
                <a:ext uri="{96DAC541-7B7A-43D3-8B79-37D633B846F1}">
                  <asvg:svgBlip xmlns:asvg="http://schemas.microsoft.com/office/drawing/2016/SVG/main" r:embed="rId5"/>
                </a:ext>
              </a:extLst>
            </a:blip>
            <a:srcRect/>
            <a:stretch>
              <a:fillRect/>
            </a:stretch>
          </a:blipFill>
          <a:ln cap="sq">
            <a:noFill/>
            <a:prstDash val="solid"/>
            <a:miter/>
          </a:ln>
        </p:spPr>
        <p:txBody>
          <a:bodyPr/>
          <a:lstStyle/>
          <a:p>
            <a:endParaRPr lang="en-US" dirty="0">
              <a:solidFill>
                <a:srgbClr val="1D3149"/>
              </a:solidFill>
            </a:endParaRPr>
          </a:p>
        </p:txBody>
      </p:sp>
      <p:sp>
        <p:nvSpPr>
          <p:cNvPr id="19" name="TextBox 14">
            <a:extLst>
              <a:ext uri="{FF2B5EF4-FFF2-40B4-BE49-F238E27FC236}">
                <a16:creationId xmlns:a16="http://schemas.microsoft.com/office/drawing/2014/main" id="{6E3B33A6-EEEE-EFAA-4E3F-CAFFA6F3804D}"/>
              </a:ext>
            </a:extLst>
          </p:cNvPr>
          <p:cNvSpPr txBox="1"/>
          <p:nvPr/>
        </p:nvSpPr>
        <p:spPr>
          <a:xfrm>
            <a:off x="1295400" y="779360"/>
            <a:ext cx="7010400" cy="1013098"/>
          </a:xfrm>
          <a:prstGeom prst="rect">
            <a:avLst/>
          </a:prstGeom>
        </p:spPr>
        <p:txBody>
          <a:bodyPr wrap="square" lIns="0" tIns="0" rIns="0" bIns="0" rtlCol="0" anchor="t">
            <a:spAutoFit/>
          </a:bodyPr>
          <a:lstStyle/>
          <a:p>
            <a:pPr>
              <a:lnSpc>
                <a:spcPts val="7931"/>
              </a:lnSpc>
              <a:spcBef>
                <a:spcPct val="0"/>
              </a:spcBef>
            </a:pPr>
            <a:r>
              <a:rPr lang="en-US" sz="6600" dirty="0">
                <a:solidFill>
                  <a:srgbClr val="FF7E31"/>
                </a:solidFill>
                <a:latin typeface="Poppins Medium"/>
              </a:rPr>
              <a:t>Team Members</a:t>
            </a:r>
            <a:endParaRPr lang="en-US" sz="4800" dirty="0">
              <a:solidFill>
                <a:srgbClr val="FF7E31"/>
              </a:solidFill>
              <a:latin typeface="Poppins Medium"/>
            </a:endParaRPr>
          </a:p>
        </p:txBody>
      </p:sp>
      <p:sp>
        <p:nvSpPr>
          <p:cNvPr id="21" name="AutoShape 12">
            <a:extLst>
              <a:ext uri="{FF2B5EF4-FFF2-40B4-BE49-F238E27FC236}">
                <a16:creationId xmlns:a16="http://schemas.microsoft.com/office/drawing/2014/main" id="{2B60872D-FED5-4543-FD47-0D3FD5F3E92A}"/>
              </a:ext>
            </a:extLst>
          </p:cNvPr>
          <p:cNvSpPr/>
          <p:nvPr/>
        </p:nvSpPr>
        <p:spPr>
          <a:xfrm flipH="1">
            <a:off x="831196" y="-6438900"/>
            <a:ext cx="0" cy="7479530"/>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3" name="TextBox 15">
            <a:extLst>
              <a:ext uri="{FF2B5EF4-FFF2-40B4-BE49-F238E27FC236}">
                <a16:creationId xmlns:a16="http://schemas.microsoft.com/office/drawing/2014/main" id="{52949692-298D-EB31-71AA-604E16825BE1}"/>
              </a:ext>
            </a:extLst>
          </p:cNvPr>
          <p:cNvSpPr txBox="1"/>
          <p:nvPr/>
        </p:nvSpPr>
        <p:spPr>
          <a:xfrm>
            <a:off x="1676400" y="4178433"/>
            <a:ext cx="8607757" cy="3170612"/>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Marwan Tamer Galal – Leader</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Abdelrhman Mohamed Ahmed </a:t>
            </a: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Ahmed Mohamed </a:t>
            </a:r>
            <a:r>
              <a:rPr lang="en-US" sz="2800" dirty="0" err="1">
                <a:solidFill>
                  <a:srgbClr val="FFFFFE"/>
                </a:solidFill>
                <a:latin typeface="Poppins SemiBold" panose="020B0502040204020203" pitchFamily="2" charset="0"/>
                <a:cs typeface="Poppins SemiBold" panose="020B0502040204020203" pitchFamily="2" charset="0"/>
              </a:rPr>
              <a:t>Fayek</a:t>
            </a:r>
            <a:endParaRPr lang="en-US" sz="28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David </a:t>
            </a:r>
            <a:r>
              <a:rPr lang="en-US" sz="2800" dirty="0" err="1">
                <a:solidFill>
                  <a:srgbClr val="FFFFFE"/>
                </a:solidFill>
                <a:latin typeface="Poppins SemiBold" panose="020B0502040204020203" pitchFamily="2" charset="0"/>
                <a:cs typeface="Poppins SemiBold" panose="020B0502040204020203" pitchFamily="2" charset="0"/>
              </a:rPr>
              <a:t>Nael</a:t>
            </a:r>
            <a:r>
              <a:rPr lang="en-US" sz="2800" dirty="0">
                <a:solidFill>
                  <a:srgbClr val="FFFFFE"/>
                </a:solidFill>
                <a:latin typeface="Poppins SemiBold" panose="020B0502040204020203" pitchFamily="2" charset="0"/>
                <a:cs typeface="Poppins SemiBold" panose="020B0502040204020203" pitchFamily="2" charset="0"/>
              </a:rPr>
              <a:t> </a:t>
            </a:r>
            <a:r>
              <a:rPr lang="en-US" sz="2800" dirty="0" err="1">
                <a:solidFill>
                  <a:srgbClr val="FFFFFE"/>
                </a:solidFill>
                <a:latin typeface="Poppins SemiBold" panose="020B0502040204020203" pitchFamily="2" charset="0"/>
                <a:cs typeface="Poppins SemiBold" panose="020B0502040204020203" pitchFamily="2" charset="0"/>
              </a:rPr>
              <a:t>Nady</a:t>
            </a:r>
            <a:endParaRPr lang="en-US" sz="28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800" dirty="0">
                <a:solidFill>
                  <a:srgbClr val="FFFFFE"/>
                </a:solidFill>
                <a:latin typeface="Poppins SemiBold" panose="020B0502040204020203" pitchFamily="2" charset="0"/>
                <a:cs typeface="Poppins SemiBold" panose="020B0502040204020203" pitchFamily="2" charset="0"/>
              </a:rPr>
              <a:t>Mohamed Mahmoud Mohamed</a:t>
            </a:r>
          </a:p>
        </p:txBody>
      </p:sp>
      <p:sp>
        <p:nvSpPr>
          <p:cNvPr id="25" name="AutoShape 12">
            <a:extLst>
              <a:ext uri="{FF2B5EF4-FFF2-40B4-BE49-F238E27FC236}">
                <a16:creationId xmlns:a16="http://schemas.microsoft.com/office/drawing/2014/main" id="{F96D0EB7-77BA-9842-99C7-9CC90EA86FFE}"/>
              </a:ext>
            </a:extLst>
          </p:cNvPr>
          <p:cNvSpPr/>
          <p:nvPr/>
        </p:nvSpPr>
        <p:spPr>
          <a:xfrm flipH="1">
            <a:off x="831196" y="1521514"/>
            <a:ext cx="0" cy="8879786"/>
          </a:xfrm>
          <a:prstGeom prst="line">
            <a:avLst/>
          </a:prstGeom>
          <a:ln w="44450" cap="rnd">
            <a:solidFill>
              <a:srgbClr val="FF7E31"/>
            </a:solidFill>
            <a:prstDash val="lgDash"/>
            <a:headEnd type="none" w="sm" len="sm"/>
            <a:tailEnd type="none" w="sm" len="sm"/>
          </a:ln>
        </p:spPr>
        <p:txBody>
          <a:bodyPr/>
          <a:lstStyle/>
          <a:p>
            <a:pPr algn="r" rtl="1"/>
            <a:endParaRPr lang="en-US">
              <a:solidFill>
                <a:srgbClr val="1D3149"/>
              </a:solidFill>
            </a:endParaRPr>
          </a:p>
        </p:txBody>
      </p:sp>
      <p:sp>
        <p:nvSpPr>
          <p:cNvPr id="26" name="TextBox 15">
            <a:extLst>
              <a:ext uri="{FF2B5EF4-FFF2-40B4-BE49-F238E27FC236}">
                <a16:creationId xmlns:a16="http://schemas.microsoft.com/office/drawing/2014/main" id="{067EE1AB-D9B4-2254-1F70-077C6E7B5740}"/>
              </a:ext>
            </a:extLst>
          </p:cNvPr>
          <p:cNvSpPr txBox="1"/>
          <p:nvPr/>
        </p:nvSpPr>
        <p:spPr>
          <a:xfrm>
            <a:off x="11811000" y="5753100"/>
            <a:ext cx="5029198" cy="2163669"/>
          </a:xfrm>
          <a:prstGeom prst="rect">
            <a:avLst/>
          </a:prstGeom>
        </p:spPr>
        <p:txBody>
          <a:bodyPr wrap="square" lIns="0" tIns="0" rIns="0" bIns="0" rtlCol="0" anchor="t">
            <a:spAutoFit/>
          </a:bodyPr>
          <a:lstStyle/>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Business plan</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Use Case Diagrams</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Front-end Application</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Testing</a:t>
            </a:r>
          </a:p>
        </p:txBody>
      </p:sp>
      <p:pic>
        <p:nvPicPr>
          <p:cNvPr id="29" name="Picture 28">
            <a:extLst>
              <a:ext uri="{FF2B5EF4-FFF2-40B4-BE49-F238E27FC236}">
                <a16:creationId xmlns:a16="http://schemas.microsoft.com/office/drawing/2014/main" id="{BD718DCF-43C2-6767-8D8C-63FF6BD0A55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801600" y="2080584"/>
            <a:ext cx="2514597" cy="3135221"/>
          </a:xfrm>
          <a:prstGeom prst="rect">
            <a:avLst/>
          </a:prstGeom>
        </p:spPr>
      </p:pic>
      <p:sp>
        <p:nvSpPr>
          <p:cNvPr id="2" name="Oval 1">
            <a:extLst>
              <a:ext uri="{FF2B5EF4-FFF2-40B4-BE49-F238E27FC236}">
                <a16:creationId xmlns:a16="http://schemas.microsoft.com/office/drawing/2014/main" id="{B1B52D54-6820-DC58-2FEA-E4EE084F803F}"/>
              </a:ext>
            </a:extLst>
          </p:cNvPr>
          <p:cNvSpPr/>
          <p:nvPr/>
        </p:nvSpPr>
        <p:spPr>
          <a:xfrm>
            <a:off x="-1257300" y="7962900"/>
            <a:ext cx="20802600" cy="8610600"/>
          </a:xfrm>
          <a:prstGeom prst="ellipse">
            <a:avLst/>
          </a:prstGeom>
          <a:solidFill>
            <a:srgbClr val="DCDC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15">
            <a:extLst>
              <a:ext uri="{FF2B5EF4-FFF2-40B4-BE49-F238E27FC236}">
                <a16:creationId xmlns:a16="http://schemas.microsoft.com/office/drawing/2014/main" id="{DF528978-E06B-B782-E3E4-723503AA0029}"/>
              </a:ext>
            </a:extLst>
          </p:cNvPr>
          <p:cNvSpPr txBox="1"/>
          <p:nvPr/>
        </p:nvSpPr>
        <p:spPr>
          <a:xfrm>
            <a:off x="1676400" y="1943100"/>
            <a:ext cx="8607757" cy="1517338"/>
          </a:xfrm>
          <a:prstGeom prst="rect">
            <a:avLst/>
          </a:prstGeom>
        </p:spPr>
        <p:txBody>
          <a:bodyPr wrap="square" lIns="0" tIns="0" rIns="0" bIns="0" rtlCol="0" anchor="t">
            <a:spAutoFit/>
          </a:bodyPr>
          <a:lstStyle/>
          <a:p>
            <a:pPr>
              <a:lnSpc>
                <a:spcPct val="150000"/>
              </a:lnSpc>
              <a:spcBef>
                <a:spcPct val="0"/>
              </a:spcBef>
            </a:pPr>
            <a:r>
              <a:rPr lang="en-US" sz="2000" dirty="0">
                <a:solidFill>
                  <a:srgbClr val="FFFFFE"/>
                </a:solidFill>
                <a:latin typeface="Poppins SemiBold" panose="020B0502040204020203" pitchFamily="2" charset="0"/>
                <a:cs typeface="Poppins SemiBold" panose="020B0502040204020203" pitchFamily="2" charset="0"/>
              </a:rPr>
              <a:t>Under the supervision of</a:t>
            </a: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 Associate Professor: Iman M. </a:t>
            </a:r>
            <a:r>
              <a:rPr lang="en-US" sz="2400" dirty="0" err="1">
                <a:solidFill>
                  <a:srgbClr val="FFFFFE"/>
                </a:solidFill>
                <a:latin typeface="Poppins SemiBold" panose="020B0502040204020203" pitchFamily="2" charset="0"/>
                <a:cs typeface="Poppins SemiBold" panose="020B0502040204020203" pitchFamily="2" charset="0"/>
              </a:rPr>
              <a:t>Helal</a:t>
            </a:r>
            <a:endParaRPr lang="en-US" sz="2400" dirty="0">
              <a:solidFill>
                <a:srgbClr val="FFFFFE"/>
              </a:solidFill>
              <a:latin typeface="Poppins SemiBold" panose="020B0502040204020203" pitchFamily="2" charset="0"/>
              <a:cs typeface="Poppins SemiBold" panose="020B0502040204020203" pitchFamily="2" charset="0"/>
            </a:endParaRPr>
          </a:p>
          <a:p>
            <a:pPr marL="342900" indent="-342900">
              <a:lnSpc>
                <a:spcPct val="150000"/>
              </a:lnSpc>
              <a:spcBef>
                <a:spcPct val="0"/>
              </a:spcBef>
              <a:buClr>
                <a:srgbClr val="FF7E31"/>
              </a:buClr>
              <a:buSzPct val="120000"/>
              <a:buFont typeface="Arial" panose="020B0604020202020204" pitchFamily="34" charset="0"/>
              <a:buChar char="•"/>
            </a:pPr>
            <a:r>
              <a:rPr lang="en-US" sz="2400" dirty="0">
                <a:solidFill>
                  <a:srgbClr val="FFFFFE"/>
                </a:solidFill>
                <a:latin typeface="Poppins SemiBold" panose="020B0502040204020203" pitchFamily="2" charset="0"/>
                <a:cs typeface="Poppins SemiBold" panose="020B0502040204020203" pitchFamily="2" charset="0"/>
              </a:rPr>
              <a:t>TA: Eng Mira </a:t>
            </a:r>
            <a:r>
              <a:rPr lang="en-US" sz="2400" dirty="0" err="1">
                <a:solidFill>
                  <a:srgbClr val="FFFFFE"/>
                </a:solidFill>
                <a:latin typeface="Poppins SemiBold" panose="020B0502040204020203" pitchFamily="2" charset="0"/>
                <a:cs typeface="Poppins SemiBold" panose="020B0502040204020203" pitchFamily="2" charset="0"/>
              </a:rPr>
              <a:t>Rahem</a:t>
            </a:r>
            <a:endParaRPr lang="en-US" sz="2400" dirty="0">
              <a:solidFill>
                <a:srgbClr val="FFFFFE"/>
              </a:solidFill>
              <a:latin typeface="Poppins SemiBold" panose="020B0502040204020203" pitchFamily="2" charset="0"/>
              <a:cs typeface="Poppins SemiBold" panose="020B0502040204020203" pitchFamily="2" charset="0"/>
            </a:endParaRPr>
          </a:p>
        </p:txBody>
      </p:sp>
    </p:spTree>
    <p:extLst>
      <p:ext uri="{BB962C8B-B14F-4D97-AF65-F5344CB8AC3E}">
        <p14:creationId xmlns:p14="http://schemas.microsoft.com/office/powerpoint/2010/main" val="3589521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360D2D8F177543BB7707E39BFEC742" ma:contentTypeVersion="13" ma:contentTypeDescription="Create a new document." ma:contentTypeScope="" ma:versionID="35b388c8dd52bd69d06d89b0c6d75d98">
  <xsd:schema xmlns:xsd="http://www.w3.org/2001/XMLSchema" xmlns:xs="http://www.w3.org/2001/XMLSchema" xmlns:p="http://schemas.microsoft.com/office/2006/metadata/properties" xmlns:ns3="1577d30b-5892-4c53-b01f-ecce256d4406" targetNamespace="http://schemas.microsoft.com/office/2006/metadata/properties" ma:root="true" ma:fieldsID="988ed85e0c81d20adff5ce72d98c8791" ns3:_="">
    <xsd:import namespace="1577d30b-5892-4c53-b01f-ecce256d440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ObjectDetectorVersions" minOccurs="0"/>
                <xsd:element ref="ns3:_activity"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77d30b-5892-4c53-b01f-ecce256d44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577d30b-5892-4c53-b01f-ecce256d440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08338-7B36-473E-B613-609A1DF417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77d30b-5892-4c53-b01f-ecce256d44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C5B78D-BF4D-4F07-AB6C-AF727430BA08}">
  <ds:schemaRefs>
    <ds:schemaRef ds:uri="http://www.w3.org/XML/1998/namespace"/>
    <ds:schemaRef ds:uri="http://purl.org/dc/term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1577d30b-5892-4c53-b01f-ecce256d4406"/>
    <ds:schemaRef ds:uri="http://purl.org/dc/dcmitype/"/>
  </ds:schemaRefs>
</ds:datastoreItem>
</file>

<file path=customXml/itemProps3.xml><?xml version="1.0" encoding="utf-8"?>
<ds:datastoreItem xmlns:ds="http://schemas.openxmlformats.org/officeDocument/2006/customXml" ds:itemID="{84B2092B-8BDA-425B-856F-B1E6BB08C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1442</TotalTime>
  <Words>1333</Words>
  <Application>Microsoft Office PowerPoint</Application>
  <PresentationFormat>Custom</PresentationFormat>
  <Paragraphs>281</Paragraphs>
  <Slides>39</Slides>
  <Notes>7</Notes>
  <HiddenSlides>8</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Poppins Medium</vt:lpstr>
      <vt:lpstr>Arial</vt:lpstr>
      <vt:lpstr>Wingdings</vt:lpstr>
      <vt:lpstr>Poppins</vt:lpstr>
      <vt:lpstr>Calibri</vt:lpstr>
      <vt:lpstr>Poppins SemiBold</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Luftborn’s Automation Framework</dc:title>
  <dc:creator>Abdelrhman Mohamed</dc:creator>
  <cp:lastModifiedBy>Abdelrhman Mohamed</cp:lastModifiedBy>
  <cp:revision>22</cp:revision>
  <dcterms:created xsi:type="dcterms:W3CDTF">2006-08-16T00:00:00Z</dcterms:created>
  <dcterms:modified xsi:type="dcterms:W3CDTF">2024-02-18T18:31:59Z</dcterms:modified>
  <dc:identifier>DAF6LMCRyxo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0x01010036360D2D8F177543BB7707E39BFEC742</vt:lpwstr>
  </property>
</Properties>
</file>